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22" r:id="rId1"/>
    <p:sldMasterId id="2147484796" r:id="rId2"/>
    <p:sldMasterId id="2147484808" r:id="rId3"/>
    <p:sldMasterId id="2147484820" r:id="rId4"/>
    <p:sldMasterId id="2147484835" r:id="rId5"/>
  </p:sldMasterIdLst>
  <p:notesMasterIdLst>
    <p:notesMasterId r:id="rId27"/>
  </p:notesMasterIdLst>
  <p:handoutMasterIdLst>
    <p:handoutMasterId r:id="rId28"/>
  </p:handoutMasterIdLst>
  <p:sldIdLst>
    <p:sldId id="2086" r:id="rId6"/>
    <p:sldId id="2135" r:id="rId7"/>
    <p:sldId id="2141" r:id="rId8"/>
    <p:sldId id="2142" r:id="rId9"/>
    <p:sldId id="2143" r:id="rId10"/>
    <p:sldId id="2145" r:id="rId11"/>
    <p:sldId id="2147" r:id="rId12"/>
    <p:sldId id="2146" r:id="rId13"/>
    <p:sldId id="2148" r:id="rId14"/>
    <p:sldId id="2149" r:id="rId15"/>
    <p:sldId id="2150" r:id="rId16"/>
    <p:sldId id="2151" r:id="rId17"/>
    <p:sldId id="2153" r:id="rId18"/>
    <p:sldId id="2152" r:id="rId19"/>
    <p:sldId id="2158" r:id="rId20"/>
    <p:sldId id="2154" r:id="rId21"/>
    <p:sldId id="2155" r:id="rId22"/>
    <p:sldId id="2156" r:id="rId23"/>
    <p:sldId id="2157" r:id="rId24"/>
    <p:sldId id="2159" r:id="rId25"/>
    <p:sldId id="2160" r:id="rId26"/>
  </p:sldIdLst>
  <p:sldSz cx="9906000" cy="6858000" type="A4"/>
  <p:notesSz cx="9926638" cy="67976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47" userDrawn="1">
          <p15:clr>
            <a:srgbClr val="A4A3A4"/>
          </p15:clr>
        </p15:guide>
        <p15:guide id="12" orient="horz" userDrawn="1">
          <p15:clr>
            <a:srgbClr val="A4A3A4"/>
          </p15:clr>
        </p15:guide>
        <p15:guide id="16" orient="horz" pos="4258">
          <p15:clr>
            <a:srgbClr val="A4A3A4"/>
          </p15:clr>
        </p15:guide>
        <p15:guide id="17" orient="horz" pos="5">
          <p15:clr>
            <a:srgbClr val="A4A3A4"/>
          </p15:clr>
        </p15:guide>
        <p15:guide id="18" userDrawn="1">
          <p15:clr>
            <a:srgbClr val="A4A3A4"/>
          </p15:clr>
        </p15:guide>
        <p15:guide id="19" pos="2171">
          <p15:clr>
            <a:srgbClr val="A4A3A4"/>
          </p15:clr>
        </p15:guide>
        <p15:guide id="20" pos="2352">
          <p15:clr>
            <a:srgbClr val="A4A3A4"/>
          </p15:clr>
        </p15:guide>
        <p15:guide id="21" orient="horz" pos="423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진우" initials="김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039"/>
    <a:srgbClr val="FF6699"/>
    <a:srgbClr val="FFF7DD"/>
    <a:srgbClr val="FFFBEF"/>
    <a:srgbClr val="FFFCF3"/>
    <a:srgbClr val="FFEFBD"/>
    <a:srgbClr val="FFE89F"/>
    <a:srgbClr val="C30036"/>
    <a:srgbClr val="FFC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3B847-5870-471F-A69B-0C1BDED129BB}" v="8" dt="2022-06-12T06:31:58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9654" autoAdjust="0"/>
  </p:normalViewPr>
  <p:slideViewPr>
    <p:cSldViewPr snapToObjects="1" showGuides="1">
      <p:cViewPr varScale="1">
        <p:scale>
          <a:sx n="113" d="100"/>
          <a:sy n="113" d="100"/>
        </p:scale>
        <p:origin x="1446" y="96"/>
      </p:cViewPr>
      <p:guideLst>
        <p:guide orient="horz" pos="147"/>
        <p:guide orient="horz"/>
        <p:guide orient="horz" pos="4258"/>
        <p:guide orient="horz" pos="5"/>
        <p:guide/>
        <p:guide pos="2171"/>
        <p:guide pos="2352"/>
        <p:guide orient="horz" pos="4230"/>
      </p:guideLst>
    </p:cSldViewPr>
  </p:slideViewPr>
  <p:outlineViewPr>
    <p:cViewPr>
      <p:scale>
        <a:sx n="33" d="100"/>
        <a:sy n="33" d="100"/>
      </p:scale>
      <p:origin x="0" y="1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114" d="100"/>
          <a:sy n="114" d="100"/>
        </p:scale>
        <p:origin x="-2082" y="-108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구 본상" userId="a52f452b6a50c305" providerId="LiveId" clId="{B8D3B847-5870-471F-A69B-0C1BDED129BB}"/>
    <pc:docChg chg="undo redo custSel modSld">
      <pc:chgData name="구 본상" userId="a52f452b6a50c305" providerId="LiveId" clId="{B8D3B847-5870-471F-A69B-0C1BDED129BB}" dt="2022-06-12T08:25:54.656" v="96" actId="14100"/>
      <pc:docMkLst>
        <pc:docMk/>
      </pc:docMkLst>
      <pc:sldChg chg="modSp mod">
        <pc:chgData name="구 본상" userId="a52f452b6a50c305" providerId="LiveId" clId="{B8D3B847-5870-471F-A69B-0C1BDED129BB}" dt="2022-06-12T06:31:41.762" v="70" actId="20577"/>
        <pc:sldMkLst>
          <pc:docMk/>
          <pc:sldMk cId="1626112028" sldId="2135"/>
        </pc:sldMkLst>
        <pc:graphicFrameChg chg="mod modGraphic">
          <ac:chgData name="구 본상" userId="a52f452b6a50c305" providerId="LiveId" clId="{B8D3B847-5870-471F-A69B-0C1BDED129BB}" dt="2022-06-12T06:31:41.762" v="70" actId="20577"/>
          <ac:graphicFrameMkLst>
            <pc:docMk/>
            <pc:sldMk cId="1626112028" sldId="2135"/>
            <ac:graphicFrameMk id="21" creationId="{CA82509F-637E-D2C7-5F47-218827390ED0}"/>
          </ac:graphicFrameMkLst>
        </pc:graphicFrameChg>
      </pc:sldChg>
      <pc:sldChg chg="modSp mod">
        <pc:chgData name="구 본상" userId="a52f452b6a50c305" providerId="LiveId" clId="{B8D3B847-5870-471F-A69B-0C1BDED129BB}" dt="2022-06-12T06:31:58.547" v="92"/>
        <pc:sldMkLst>
          <pc:docMk/>
          <pc:sldMk cId="2577664288" sldId="2141"/>
        </pc:sldMkLst>
        <pc:spChg chg="mod">
          <ac:chgData name="구 본상" userId="a52f452b6a50c305" providerId="LiveId" clId="{B8D3B847-5870-471F-A69B-0C1BDED129BB}" dt="2022-06-12T06:31:58.547" v="92"/>
          <ac:spMkLst>
            <pc:docMk/>
            <pc:sldMk cId="2577664288" sldId="2141"/>
            <ac:spMk id="4" creationId="{00000000-0000-0000-0000-000000000000}"/>
          </ac:spMkLst>
        </pc:spChg>
        <pc:grpChg chg="mod ord">
          <ac:chgData name="구 본상" userId="a52f452b6a50c305" providerId="LiveId" clId="{B8D3B847-5870-471F-A69B-0C1BDED129BB}" dt="2022-06-12T06:31:35.379" v="62" actId="166"/>
          <ac:grpSpMkLst>
            <pc:docMk/>
            <pc:sldMk cId="2577664288" sldId="2141"/>
            <ac:grpSpMk id="3" creationId="{29988400-E094-17AB-0525-BEC35C2B292C}"/>
          </ac:grpSpMkLst>
        </pc:grpChg>
      </pc:sldChg>
      <pc:sldChg chg="modSp mod">
        <pc:chgData name="구 본상" userId="a52f452b6a50c305" providerId="LiveId" clId="{B8D3B847-5870-471F-A69B-0C1BDED129BB}" dt="2022-06-12T08:25:54.656" v="96" actId="14100"/>
        <pc:sldMkLst>
          <pc:docMk/>
          <pc:sldMk cId="337757775" sldId="2142"/>
        </pc:sldMkLst>
        <pc:spChg chg="mod">
          <ac:chgData name="구 본상" userId="a52f452b6a50c305" providerId="LiveId" clId="{B8D3B847-5870-471F-A69B-0C1BDED129BB}" dt="2022-06-12T06:32:20.036" v="93"/>
          <ac:spMkLst>
            <pc:docMk/>
            <pc:sldMk cId="337757775" sldId="2142"/>
            <ac:spMk id="4" creationId="{00000000-0000-0000-0000-000000000000}"/>
          </ac:spMkLst>
        </pc:spChg>
        <pc:picChg chg="mod ord">
          <ac:chgData name="구 본상" userId="a52f452b6a50c305" providerId="LiveId" clId="{B8D3B847-5870-471F-A69B-0C1BDED129BB}" dt="2022-06-12T08:25:54.656" v="96" actId="14100"/>
          <ac:picMkLst>
            <pc:docMk/>
            <pc:sldMk cId="337757775" sldId="2142"/>
            <ac:picMk id="34" creationId="{DFC72625-8BDF-0B53-791D-1E1D5465F4A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4301542" cy="339884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803" y="1"/>
            <a:ext cx="4301542" cy="339884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>
              <a:defRPr sz="1200"/>
            </a:lvl1pPr>
          </a:lstStyle>
          <a:p>
            <a:fld id="{29BA8DE9-16D3-458F-A4A5-89A912254F2C}" type="datetimeFigureOut">
              <a:rPr lang="ko-KR" altLang="en-US" smtClean="0"/>
              <a:pPr/>
              <a:t>2024-07-24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6456614"/>
            <a:ext cx="4301542" cy="339884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3"/>
          </p:nvPr>
        </p:nvSpPr>
        <p:spPr>
          <a:xfrm>
            <a:off x="5622582" y="6457107"/>
            <a:ext cx="4301839" cy="339515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EA417FED-F0F8-4D7F-87F2-BE12FE26E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16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4301542" cy="339884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803" y="1"/>
            <a:ext cx="4301542" cy="339884"/>
          </a:xfrm>
          <a:prstGeom prst="rect">
            <a:avLst/>
          </a:prstGeom>
        </p:spPr>
        <p:txBody>
          <a:bodyPr vert="horz" lIns="91433" tIns="45716" rIns="91433" bIns="4571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85FA80C-3CCA-44E9-9CF6-C63D6D30ABCC}" type="datetimeFigureOut">
              <a:rPr lang="ko-KR" altLang="en-US"/>
              <a:pPr>
                <a:defRPr/>
              </a:pPr>
              <a:t>2024-07-24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24200" y="511175"/>
            <a:ext cx="3678238" cy="2547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6" rIns="91433" bIns="4571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8"/>
            <a:ext cx="7941310" cy="3058954"/>
          </a:xfrm>
          <a:prstGeom prst="rect">
            <a:avLst/>
          </a:prstGeom>
        </p:spPr>
        <p:txBody>
          <a:bodyPr vert="horz" lIns="91433" tIns="45716" rIns="91433" bIns="45716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6456614"/>
            <a:ext cx="4301542" cy="339884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803" y="6456614"/>
            <a:ext cx="4301542" cy="339884"/>
          </a:xfrm>
          <a:prstGeom prst="rect">
            <a:avLst/>
          </a:prstGeom>
        </p:spPr>
        <p:txBody>
          <a:bodyPr vert="horz" lIns="91433" tIns="45716" rIns="91433" bIns="4571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0A82434-AB7E-4337-B0D8-E7AC022A045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6979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endParaRPr lang="en-US" altLang="ko-KR" sz="800" b="0" baseline="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714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1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01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18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003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74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19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6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3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669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7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7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0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7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4200" y="511175"/>
            <a:ext cx="3678238" cy="25479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A82434-AB7E-4337-B0D8-E7AC022A045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37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6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2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3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62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311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8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2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53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10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96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38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1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9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2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73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09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7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7879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57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9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0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89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4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7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799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53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5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7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0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39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556146" y="6453337"/>
            <a:ext cx="2311400" cy="365125"/>
          </a:xfrm>
          <a:prstGeom prst="rect">
            <a:avLst/>
          </a:prstGeom>
        </p:spPr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9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1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54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89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8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100D5-45E8-4F8E-86E0-7FED75EEF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4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518277" y="692696"/>
            <a:ext cx="5915774" cy="0"/>
          </a:xfrm>
          <a:prstGeom prst="line">
            <a:avLst/>
          </a:prstGeom>
          <a:ln w="57150">
            <a:solidFill>
              <a:srgbClr val="74B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>
            <a:off x="196850" y="692048"/>
            <a:ext cx="4261095" cy="0"/>
          </a:xfrm>
          <a:prstGeom prst="line">
            <a:avLst/>
          </a:prstGeom>
          <a:ln w="57150">
            <a:solidFill>
              <a:srgbClr val="C30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Pil-Ho Lee\Desktop\영문상하_기계공학부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728" y="7781"/>
            <a:ext cx="92244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1036-176E-43E0-8221-7A296B8BB7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4C1D465-CCB3-EF0E-D648-C996090867E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22852" y="135636"/>
            <a:ext cx="2496778" cy="451135"/>
          </a:xfrm>
          <a:prstGeom prst="rect">
            <a:avLst/>
          </a:prstGeom>
        </p:spPr>
      </p:pic>
      <p:sp>
        <p:nvSpPr>
          <p:cNvPr id="2" name="MSIPCMContentMarking" descr="{&quot;HashCode&quot;:966751382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84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9" r:id="rId1"/>
    <p:sldLayoutId id="2147484633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9906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1036-176E-43E0-8221-7A296B8BB7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503899" y="3238948"/>
            <a:ext cx="8872405" cy="45719"/>
          </a:xfrm>
          <a:prstGeom prst="rect">
            <a:avLst/>
          </a:prstGeom>
          <a:solidFill>
            <a:srgbClr val="C30036">
              <a:alpha val="72000"/>
            </a:srgbClr>
          </a:solidFill>
          <a:ln>
            <a:noFill/>
          </a:ln>
        </p:spPr>
        <p:txBody>
          <a:bodyPr wrap="none" anchor="ctr"/>
          <a:lstStyle/>
          <a:p>
            <a:endParaRPr kumimoji="0" lang="ko-KR" altLang="en-US" b="1">
              <a:solidFill>
                <a:srgbClr val="000000"/>
              </a:solidFill>
              <a:latin typeface="Arial" pitchFamily="34" charset="0"/>
              <a:ea typeface="HY견고딕" pitchFamily="18" charset="-127"/>
              <a:cs typeface="Arial" pitchFamily="34" charset="0"/>
            </a:endParaRPr>
          </a:p>
        </p:txBody>
      </p:sp>
      <p:pic>
        <p:nvPicPr>
          <p:cNvPr id="12" name="Picture 2" descr="C:\Users\Pil-Ho Lee\Desktop\영문상하_기계공학부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728" y="7781"/>
            <a:ext cx="92244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이등변 삼각형 6"/>
          <p:cNvSpPr/>
          <p:nvPr userDrawn="1"/>
        </p:nvSpPr>
        <p:spPr>
          <a:xfrm rot="10800000">
            <a:off x="1734" y="357613"/>
            <a:ext cx="463856" cy="37108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>
            <a:off x="0" y="-9444"/>
            <a:ext cx="463856" cy="37108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8940816-9775-7F06-CDF5-85D99245DFD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422852" y="135636"/>
            <a:ext cx="2496778" cy="451135"/>
          </a:xfrm>
          <a:prstGeom prst="rect">
            <a:avLst/>
          </a:prstGeom>
        </p:spPr>
      </p:pic>
      <p:sp>
        <p:nvSpPr>
          <p:cNvPr id="8" name="MSIPCMContentMarking" descr="{&quot;HashCode&quot;:966751382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79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 userDrawn="1"/>
        </p:nvCxnSpPr>
        <p:spPr>
          <a:xfrm>
            <a:off x="199189" y="692889"/>
            <a:ext cx="6211136" cy="0"/>
          </a:xfrm>
          <a:prstGeom prst="line">
            <a:avLst/>
          </a:prstGeom>
          <a:ln w="57150">
            <a:solidFill>
              <a:srgbClr val="C300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Pil-Ho Lee\Desktop\영문상하_기계공학부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728" y="7781"/>
            <a:ext cx="92244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B56372C-283A-0285-6CAD-FCB807CABA9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22852" y="135636"/>
            <a:ext cx="2496778" cy="451135"/>
          </a:xfrm>
          <a:prstGeom prst="rect">
            <a:avLst/>
          </a:prstGeom>
        </p:spPr>
      </p:pic>
      <p:sp>
        <p:nvSpPr>
          <p:cNvPr id="2" name="MSIPCMContentMarking" descr="{&quot;HashCode&quot;:966751382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7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9" r:id="rId1"/>
    <p:sldLayoutId id="2147484810" r:id="rId2"/>
    <p:sldLayoutId id="2147484811" r:id="rId3"/>
    <p:sldLayoutId id="2147484812" r:id="rId4"/>
    <p:sldLayoutId id="2147484813" r:id="rId5"/>
    <p:sldLayoutId id="2147484814" r:id="rId6"/>
    <p:sldLayoutId id="2147484815" r:id="rId7"/>
    <p:sldLayoutId id="2147484816" r:id="rId8"/>
    <p:sldLayoutId id="2147484817" r:id="rId9"/>
    <p:sldLayoutId id="2147484818" r:id="rId10"/>
    <p:sldLayoutId id="214748481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99186" y="692696"/>
            <a:ext cx="7020000" cy="0"/>
          </a:xfrm>
          <a:prstGeom prst="line">
            <a:avLst/>
          </a:prstGeom>
          <a:ln w="57150">
            <a:solidFill>
              <a:srgbClr val="74B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99187" y="692696"/>
            <a:ext cx="2638470" cy="0"/>
          </a:xfrm>
          <a:prstGeom prst="line">
            <a:avLst/>
          </a:prstGeom>
          <a:ln w="57150">
            <a:solidFill>
              <a:srgbClr val="2A8E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Pil-Ho Lee\Desktop\영문상하_기계공학부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726" y="7781"/>
            <a:ext cx="92244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468" y="-498"/>
            <a:ext cx="1596983" cy="684000"/>
          </a:xfrm>
          <a:prstGeom prst="rect">
            <a:avLst/>
          </a:prstGeom>
        </p:spPr>
      </p:pic>
      <p:sp>
        <p:nvSpPr>
          <p:cNvPr id="2" name="MSIPCMContentMarking" descr="{&quot;HashCode&quot;:966751382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4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99186" y="692696"/>
            <a:ext cx="7020000" cy="0"/>
          </a:xfrm>
          <a:prstGeom prst="line">
            <a:avLst/>
          </a:prstGeom>
          <a:ln w="57150">
            <a:solidFill>
              <a:srgbClr val="74B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99187" y="692696"/>
            <a:ext cx="2638470" cy="0"/>
          </a:xfrm>
          <a:prstGeom prst="line">
            <a:avLst/>
          </a:prstGeom>
          <a:ln w="57150">
            <a:solidFill>
              <a:srgbClr val="2A8E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Pil-Ho Lee\Desktop\영문상하_기계공학부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726" y="7781"/>
            <a:ext cx="922442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468" y="-498"/>
            <a:ext cx="1596983" cy="684000"/>
          </a:xfrm>
          <a:prstGeom prst="rect">
            <a:avLst/>
          </a:prstGeom>
        </p:spPr>
      </p:pic>
      <p:sp>
        <p:nvSpPr>
          <p:cNvPr id="2" name="MSIPCMContentMarking" descr="{&quot;HashCode&quot;:966751382,&quot;Placement&quot;:&quot;Header&quot;,&quot;Top&quot;:0.0,&quot;Left&quot;:323.954651,&quot;SlideWidth&quot;:780,&quot;SlideHeight&quot;:540}"/>
          <p:cNvSpPr txBox="1"/>
          <p:nvPr userDrawn="1"/>
        </p:nvSpPr>
        <p:spPr>
          <a:xfrm>
            <a:off x="4114224" y="0"/>
            <a:ext cx="1677551" cy="2965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ko-KR" sz="1200" smtClean="0">
                <a:solidFill>
                  <a:srgbClr val="000000"/>
                </a:solidFill>
                <a:latin typeface="Calibri" panose="020F0502020204030204" pitchFamily="34" charset="0"/>
              </a:rPr>
              <a:t>LGE Internal Use Only</a:t>
            </a:r>
            <a:endParaRPr lang="ko-KR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55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6" r:id="rId1"/>
    <p:sldLayoutId id="2147484837" r:id="rId2"/>
    <p:sldLayoutId id="2147484838" r:id="rId3"/>
    <p:sldLayoutId id="2147484839" r:id="rId4"/>
    <p:sldLayoutId id="2147484840" r:id="rId5"/>
    <p:sldLayoutId id="2147484841" r:id="rId6"/>
    <p:sldLayoutId id="2147484842" r:id="rId7"/>
    <p:sldLayoutId id="2147484843" r:id="rId8"/>
    <p:sldLayoutId id="2147484844" r:id="rId9"/>
    <p:sldLayoutId id="2147484845" r:id="rId10"/>
    <p:sldLayoutId id="2147484846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657134" y="2452113"/>
            <a:ext cx="65815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구본상 </a:t>
            </a:r>
            <a:r>
              <a:rPr lang="en-US" altLang="ko-K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(Bon Sang Koo)</a:t>
            </a:r>
          </a:p>
        </p:txBody>
      </p:sp>
      <p:sp>
        <p:nvSpPr>
          <p:cNvPr id="12" name="직사각형 5"/>
          <p:cNvSpPr>
            <a:spLocks noChangeArrowheads="1"/>
          </p:cNvSpPr>
          <p:nvPr/>
        </p:nvSpPr>
        <p:spPr bwMode="auto">
          <a:xfrm>
            <a:off x="2849340" y="3528545"/>
            <a:ext cx="4197118" cy="58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R&amp;D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박사 산학장학생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LGE MEMBERS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채용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</a:rPr>
              <a:t>2022/ 06/ 13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(CDO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부문 직무 면접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FF38B652-B2C4-4E53-9561-7233F31E3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12117"/>
              </p:ext>
            </p:extLst>
          </p:nvPr>
        </p:nvGraphicFramePr>
        <p:xfrm>
          <a:off x="2957240" y="5165068"/>
          <a:ext cx="3981317" cy="875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3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17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5587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kern="1200" dirty="0">
                          <a:solidFill>
                            <a:srgbClr val="C30036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34" charset="0"/>
                        </a:rPr>
                        <a:t>전      공 </a:t>
                      </a:r>
                      <a:r>
                        <a:rPr kumimoji="0" lang="en-US" altLang="ko-KR" sz="2400" kern="1200" dirty="0">
                          <a:solidFill>
                            <a:srgbClr val="C30036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34" charset="0"/>
                        </a:rPr>
                        <a:t>: </a:t>
                      </a:r>
                      <a:r>
                        <a:rPr kumimoji="0" lang="ko-KR" altLang="en-US" sz="2400" kern="1200" dirty="0">
                          <a:solidFill>
                            <a:srgbClr val="C30036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34" charset="0"/>
                        </a:rPr>
                        <a:t> </a:t>
                      </a:r>
                    </a:p>
                  </a:txBody>
                  <a:tcPr marL="39000" marR="39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kern="1200" dirty="0">
                          <a:solidFill>
                            <a:srgbClr val="C30036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34" charset="0"/>
                        </a:rPr>
                        <a:t>기계공학과</a:t>
                      </a:r>
                      <a:endParaRPr kumimoji="0" lang="en-US" altLang="ko-KR" sz="2400" kern="1200" dirty="0">
                        <a:solidFill>
                          <a:srgbClr val="C30036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itchFamily="34" charset="0"/>
                      </a:endParaRPr>
                    </a:p>
                  </a:txBody>
                  <a:tcPr marL="39000" marR="39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788"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kern="1200" dirty="0">
                          <a:solidFill>
                            <a:srgbClr val="C30036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34" charset="0"/>
                        </a:rPr>
                        <a:t>생년월일</a:t>
                      </a:r>
                      <a:r>
                        <a:rPr kumimoji="0" lang="ko-KR" altLang="en-US" sz="2400" kern="1200" baseline="0" dirty="0">
                          <a:solidFill>
                            <a:srgbClr val="C30036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34" charset="0"/>
                        </a:rPr>
                        <a:t> </a:t>
                      </a:r>
                      <a:r>
                        <a:rPr kumimoji="0" lang="en-US" altLang="ko-KR" sz="2400" kern="1200" dirty="0">
                          <a:solidFill>
                            <a:srgbClr val="C30036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itchFamily="34" charset="0"/>
                        </a:rPr>
                        <a:t>:</a:t>
                      </a:r>
                      <a:endParaRPr kumimoji="0" lang="ko-KR" altLang="en-US" sz="2400" kern="1200" dirty="0">
                        <a:solidFill>
                          <a:srgbClr val="C30036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itchFamily="34" charset="0"/>
                      </a:endParaRPr>
                    </a:p>
                  </a:txBody>
                  <a:tcPr marL="39000" marR="39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kern="1200" dirty="0">
                          <a:solidFill>
                            <a:srgbClr val="C30036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1995. 11. 09</a:t>
                      </a:r>
                      <a:endParaRPr kumimoji="0" lang="ko-KR" altLang="en-US" sz="2400" b="1" kern="1200" dirty="0">
                        <a:solidFill>
                          <a:srgbClr val="C30036"/>
                        </a:solidFill>
                        <a:effectLst/>
                        <a:latin typeface="Arial" panose="020B0604020202020204" pitchFamily="34" charset="0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39000" marR="39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11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780"/>
    </mc:Choice>
    <mc:Fallback xmlns="">
      <p:transition advTm="37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521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Vision </a:t>
            </a:r>
            <a:r>
              <a:rPr kumimoji="0"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검사기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제작 </a:t>
            </a:r>
            <a:endParaRPr kumimoji="0" lang="en-US" altLang="ko-KR" sz="2000" dirty="0" smtClean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  -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조지아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기준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제품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인스펙션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결과 거래선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출하전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제품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데미지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불량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(60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%)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작업방식 고려 제품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포장 품질 검토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/>
            </a:r>
            <a:b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</a:b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US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법인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판매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창고의 아웃바운드 물류 프로세스 중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포장 박스 외관에 대한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Vision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검사 시스템을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구축</a:t>
            </a:r>
            <a:endParaRPr kumimoji="0"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▌Object Detection Model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개발</a:t>
            </a:r>
            <a:endParaRPr kumimoji="0" lang="en-US" altLang="ko-KR" sz="2000" dirty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-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모델 구축을 위한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Train Data set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생성</a:t>
            </a:r>
            <a:endParaRPr kumimoji="0"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Box image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불러오기 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/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Gray scale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변환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/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Threshold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를 설정하여 배경색 모두 검은색으로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변경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/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Contour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를 찾아 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Bounding Box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추출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/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Label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및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Bounding Box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정보를 추가하여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.txt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파일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생성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- YOLOv7 tiny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모델 기반 전이학습 및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test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10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판매법인 아웃바운드 검사 자동화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(Vision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검사기 도입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) </a:t>
            </a:r>
          </a:p>
        </p:txBody>
      </p:sp>
      <p:grpSp>
        <p:nvGrpSpPr>
          <p:cNvPr id="166" name="그룹 165"/>
          <p:cNvGrpSpPr/>
          <p:nvPr/>
        </p:nvGrpSpPr>
        <p:grpSpPr>
          <a:xfrm>
            <a:off x="1069593" y="1482835"/>
            <a:ext cx="7554441" cy="1485668"/>
            <a:chOff x="1069593" y="2362908"/>
            <a:chExt cx="7554441" cy="1485668"/>
          </a:xfrm>
        </p:grpSpPr>
        <p:grpSp>
          <p:nvGrpSpPr>
            <p:cNvPr id="154" name="그룹 153"/>
            <p:cNvGrpSpPr/>
            <p:nvPr/>
          </p:nvGrpSpPr>
          <p:grpSpPr>
            <a:xfrm>
              <a:off x="1069593" y="2415815"/>
              <a:ext cx="971968" cy="1344544"/>
              <a:chOff x="4100953" y="2914974"/>
              <a:chExt cx="971968" cy="1344544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605" b="13250"/>
              <a:stretch/>
            </p:blipFill>
            <p:spPr>
              <a:xfrm>
                <a:off x="4233204" y="3470522"/>
                <a:ext cx="758350" cy="182634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V="1">
                <a:off x="4445231" y="3779167"/>
                <a:ext cx="336414" cy="27348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xmlns="" id="{7A5CC1A1-5007-45D7-9BAF-5BCC120FA793}"/>
                  </a:ext>
                </a:extLst>
              </p:cNvPr>
              <p:cNvSpPr txBox="1"/>
              <p:nvPr/>
            </p:nvSpPr>
            <p:spPr>
              <a:xfrm>
                <a:off x="4100953" y="4121019"/>
                <a:ext cx="971968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90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Video Streaming</a:t>
                </a:r>
                <a:endParaRPr lang="en-US" altLang="ko-KR" sz="900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19" name="오른쪽 화살표 118"/>
              <p:cNvSpPr/>
              <p:nvPr/>
            </p:nvSpPr>
            <p:spPr>
              <a:xfrm>
                <a:off x="4555200" y="2954454"/>
                <a:ext cx="129577" cy="173581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0783" y="3247645"/>
                <a:ext cx="217594" cy="212759"/>
              </a:xfrm>
              <a:prstGeom prst="rect">
                <a:avLst/>
              </a:prstGeom>
            </p:spPr>
          </p:pic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9702" y="3247804"/>
                <a:ext cx="217594" cy="212759"/>
              </a:xfrm>
              <a:prstGeom prst="rect">
                <a:avLst/>
              </a:prstGeom>
            </p:spPr>
          </p:pic>
          <p:sp>
            <p:nvSpPr>
              <p:cNvPr id="122" name="TextBox 121"/>
              <p:cNvSpPr txBox="1"/>
              <p:nvPr/>
            </p:nvSpPr>
            <p:spPr>
              <a:xfrm>
                <a:off x="4432296" y="2914974"/>
                <a:ext cx="356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…</a:t>
                </a:r>
                <a:endParaRPr lang="ko-KR" altLang="en-US" dirty="0"/>
              </a:p>
            </p:txBody>
          </p:sp>
        </p:grpSp>
        <p:sp>
          <p:nvSpPr>
            <p:cNvPr id="126" name="직사각형 125"/>
            <p:cNvSpPr/>
            <p:nvPr/>
          </p:nvSpPr>
          <p:spPr>
            <a:xfrm>
              <a:off x="2428200" y="2559839"/>
              <a:ext cx="4946267" cy="1288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7A5CC1A1-5007-45D7-9BAF-5BCC120FA793}"/>
                </a:ext>
              </a:extLst>
            </p:cNvPr>
            <p:cNvSpPr txBox="1"/>
            <p:nvPr/>
          </p:nvSpPr>
          <p:spPr>
            <a:xfrm>
              <a:off x="2419536" y="2362908"/>
              <a:ext cx="55337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/>
              <a:r>
                <a:rPr lang="en-US" altLang="ko-KR" sz="1000" smtClean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Edge PC</a:t>
              </a:r>
              <a:endPara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152" name="그룹 151"/>
            <p:cNvGrpSpPr/>
            <p:nvPr/>
          </p:nvGrpSpPr>
          <p:grpSpPr>
            <a:xfrm>
              <a:off x="2543650" y="2866553"/>
              <a:ext cx="2098373" cy="675422"/>
              <a:chOff x="5594019" y="3180352"/>
              <a:chExt cx="2098373" cy="675422"/>
            </a:xfrm>
          </p:grpSpPr>
          <p:cxnSp>
            <p:nvCxnSpPr>
              <p:cNvPr id="125" name="직선 화살표 연결선 124"/>
              <p:cNvCxnSpPr>
                <a:stCxn id="145" idx="3"/>
                <a:endCxn id="146" idx="1"/>
              </p:cNvCxnSpPr>
              <p:nvPr/>
            </p:nvCxnSpPr>
            <p:spPr bwMode="auto">
              <a:xfrm>
                <a:off x="6491023" y="3522995"/>
                <a:ext cx="305044" cy="6203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4" name="직사각형 143"/>
              <p:cNvSpPr/>
              <p:nvPr/>
            </p:nvSpPr>
            <p:spPr>
              <a:xfrm>
                <a:off x="5594019" y="3180352"/>
                <a:ext cx="2098373" cy="67542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5965063" y="3296640"/>
                <a:ext cx="525960" cy="452709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000" smtClean="0">
                    <a:solidFill>
                      <a:schemeClr val="tx1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Image Capture</a:t>
                </a:r>
                <a:endParaRPr lang="ko-KR" altLang="en-US" sz="1000" dirty="0">
                  <a:solidFill>
                    <a:schemeClr val="tx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6796067" y="3306962"/>
                <a:ext cx="527869" cy="44447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Object</a:t>
                </a: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D</a:t>
                </a:r>
                <a:r>
                  <a:rPr lang="en-US" altLang="ko-KR" sz="1000" smtClean="0">
                    <a:solidFill>
                      <a:schemeClr val="tx1"/>
                    </a:solidFill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etection</a:t>
                </a:r>
                <a:endParaRPr lang="ko-KR" altLang="en-US" sz="1000" dirty="0">
                  <a:solidFill>
                    <a:schemeClr val="tx1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cxnSp>
          <p:nvCxnSpPr>
            <p:cNvPr id="147" name="직선 화살표 연결선 146"/>
            <p:cNvCxnSpPr>
              <a:stCxn id="144" idx="3"/>
              <a:endCxn id="138" idx="1"/>
            </p:cNvCxnSpPr>
            <p:nvPr/>
          </p:nvCxnSpPr>
          <p:spPr bwMode="auto">
            <a:xfrm>
              <a:off x="4642023" y="3204264"/>
              <a:ext cx="525960" cy="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51" name="그룹 150"/>
            <p:cNvGrpSpPr/>
            <p:nvPr/>
          </p:nvGrpSpPr>
          <p:grpSpPr>
            <a:xfrm>
              <a:off x="5167983" y="2665153"/>
              <a:ext cx="2098373" cy="1078222"/>
              <a:chOff x="5595140" y="4141118"/>
              <a:chExt cx="2098373" cy="1078222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7052532" y="4342334"/>
                <a:ext cx="472635" cy="168517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ko-KR" sz="9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XAI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6393964" y="4342334"/>
                <a:ext cx="467791" cy="168517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/>
                <a:r>
                  <a:rPr lang="en-US" altLang="ko-KR" sz="9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Inference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5743411" y="4342334"/>
                <a:ext cx="467791" cy="16851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/>
                <a:r>
                  <a:rPr lang="en-US" altLang="ko-KR" sz="90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Input 1</a:t>
                </a:r>
                <a:endParaRPr lang="en-US" altLang="ko-KR" sz="9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cxnSp>
            <p:nvCxnSpPr>
              <p:cNvPr id="131" name="직선 화살표 연결선 130"/>
              <p:cNvCxnSpPr>
                <a:stCxn id="130" idx="3"/>
                <a:endCxn id="129" idx="1"/>
              </p:cNvCxnSpPr>
              <p:nvPr/>
            </p:nvCxnSpPr>
            <p:spPr bwMode="auto">
              <a:xfrm>
                <a:off x="6211202" y="4426593"/>
                <a:ext cx="182762" cy="0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2" name="직선 화살표 연결선 131"/>
              <p:cNvCxnSpPr>
                <a:stCxn id="129" idx="3"/>
                <a:endCxn id="128" idx="1"/>
              </p:cNvCxnSpPr>
              <p:nvPr/>
            </p:nvCxnSpPr>
            <p:spPr bwMode="auto">
              <a:xfrm>
                <a:off x="6861755" y="4426593"/>
                <a:ext cx="190777" cy="0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33" name="TextBox 132"/>
              <p:cNvSpPr txBox="1"/>
              <p:nvPr/>
            </p:nvSpPr>
            <p:spPr>
              <a:xfrm>
                <a:off x="7052532" y="4854802"/>
                <a:ext cx="472635" cy="168517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ko-KR" sz="9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XAI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6393964" y="4854802"/>
                <a:ext cx="467791" cy="168517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/>
                <a:r>
                  <a:rPr lang="en-US" altLang="ko-KR" sz="90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Inference</a:t>
                </a:r>
                <a:endParaRPr lang="en-US" altLang="ko-KR" sz="9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743411" y="4854802"/>
                <a:ext cx="467791" cy="16851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/>
                <a:r>
                  <a:rPr lang="en-US" altLang="ko-KR" sz="90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Input 2</a:t>
                </a:r>
                <a:endParaRPr lang="en-US" altLang="ko-KR" sz="9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cxnSp>
            <p:nvCxnSpPr>
              <p:cNvPr id="136" name="직선 화살표 연결선 135"/>
              <p:cNvCxnSpPr>
                <a:stCxn id="135" idx="3"/>
                <a:endCxn id="134" idx="1"/>
              </p:cNvCxnSpPr>
              <p:nvPr/>
            </p:nvCxnSpPr>
            <p:spPr bwMode="auto">
              <a:xfrm>
                <a:off x="6211202" y="4939061"/>
                <a:ext cx="182762" cy="0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7" name="직선 화살표 연결선 136"/>
              <p:cNvCxnSpPr>
                <a:stCxn id="134" idx="3"/>
                <a:endCxn id="133" idx="1"/>
              </p:cNvCxnSpPr>
              <p:nvPr/>
            </p:nvCxnSpPr>
            <p:spPr bwMode="auto">
              <a:xfrm>
                <a:off x="6861755" y="4939061"/>
                <a:ext cx="190777" cy="0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38" name="직사각형 137"/>
              <p:cNvSpPr/>
              <p:nvPr/>
            </p:nvSpPr>
            <p:spPr>
              <a:xfrm>
                <a:off x="5595140" y="4141118"/>
                <a:ext cx="2098373" cy="107822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5653062" y="4262224"/>
                <a:ext cx="1967346" cy="32792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5653062" y="4773948"/>
                <a:ext cx="1967346" cy="32792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xmlns="" id="{7A5CC1A1-5007-45D7-9BAF-5BCC120FA793}"/>
                  </a:ext>
                </a:extLst>
              </p:cNvPr>
              <p:cNvSpPr txBox="1"/>
              <p:nvPr/>
            </p:nvSpPr>
            <p:spPr>
              <a:xfrm>
                <a:off x="5688109" y="4147055"/>
                <a:ext cx="55337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9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1</a:t>
                </a:r>
                <a:r>
                  <a:rPr lang="en-US" altLang="ko-KR" sz="900" baseline="300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st</a:t>
                </a:r>
                <a:r>
                  <a:rPr lang="en-US" altLang="ko-KR" sz="9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 Process</a:t>
                </a:r>
                <a:endParaRPr lang="en-US" altLang="ko-KR" sz="900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xmlns="" id="{7A5CC1A1-5007-45D7-9BAF-5BCC120FA793}"/>
                  </a:ext>
                </a:extLst>
              </p:cNvPr>
              <p:cNvSpPr txBox="1"/>
              <p:nvPr/>
            </p:nvSpPr>
            <p:spPr>
              <a:xfrm>
                <a:off x="5696427" y="4644886"/>
                <a:ext cx="55337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9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n</a:t>
                </a:r>
                <a:r>
                  <a:rPr lang="en-US" altLang="ko-KR" sz="900" baseline="300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th</a:t>
                </a:r>
                <a:r>
                  <a:rPr lang="en-US" altLang="ko-KR" sz="9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 Process</a:t>
                </a:r>
                <a:endParaRPr lang="en-US" altLang="ko-KR" sz="900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cxnSp>
            <p:nvCxnSpPr>
              <p:cNvPr id="143" name="직선 화살표 연결선 142"/>
              <p:cNvCxnSpPr>
                <a:stCxn id="139" idx="2"/>
                <a:endCxn id="140" idx="0"/>
              </p:cNvCxnSpPr>
              <p:nvPr/>
            </p:nvCxnSpPr>
            <p:spPr bwMode="auto">
              <a:xfrm>
                <a:off x="6636735" y="4590146"/>
                <a:ext cx="0" cy="183802"/>
              </a:xfrm>
              <a:prstGeom prst="straightConnector1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>
                    <a:lumMod val="65000"/>
                  </a:schemeClr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8" name="TextBox 147"/>
              <p:cNvSpPr txBox="1"/>
              <p:nvPr/>
            </p:nvSpPr>
            <p:spPr>
              <a:xfrm rot="5400000">
                <a:off x="6432448" y="4500674"/>
                <a:ext cx="356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…</a:t>
                </a:r>
                <a:endParaRPr lang="ko-KR" altLang="en-US" dirty="0"/>
              </a:p>
            </p:txBody>
          </p:sp>
        </p:grpSp>
        <p:grpSp>
          <p:nvGrpSpPr>
            <p:cNvPr id="156" name="그룹 155"/>
            <p:cNvGrpSpPr/>
            <p:nvPr/>
          </p:nvGrpSpPr>
          <p:grpSpPr>
            <a:xfrm>
              <a:off x="7785038" y="2749372"/>
              <a:ext cx="838996" cy="824943"/>
              <a:chOff x="-25286" y="4493587"/>
              <a:chExt cx="838996" cy="824943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xmlns="" id="{7A5CC1A1-5007-45D7-9BAF-5BCC120FA793}"/>
                  </a:ext>
                </a:extLst>
              </p:cNvPr>
              <p:cNvSpPr txBox="1"/>
              <p:nvPr/>
            </p:nvSpPr>
            <p:spPr>
              <a:xfrm>
                <a:off x="-25286" y="5180031"/>
                <a:ext cx="838996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900" dirty="0" smtClean="0">
                    <a:latin typeface="Arial Narrow" panose="020B0606020202030204" pitchFamily="34" charset="0"/>
                    <a:ea typeface="LG스마트체 Regular" panose="020B0600000101010101" pitchFamily="50" charset="-127"/>
                  </a:rPr>
                  <a:t>Results Monitoring</a:t>
                </a:r>
                <a:endParaRPr lang="en-US" altLang="ko-KR" sz="900" dirty="0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78" y="4493587"/>
                <a:ext cx="676702" cy="608691"/>
              </a:xfrm>
              <a:prstGeom prst="rect">
                <a:avLst/>
              </a:prstGeom>
            </p:spPr>
          </p:pic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058" y="4553599"/>
                <a:ext cx="534999" cy="364933"/>
              </a:xfrm>
              <a:prstGeom prst="rect">
                <a:avLst/>
              </a:prstGeom>
            </p:spPr>
          </p:pic>
        </p:grpSp>
        <p:cxnSp>
          <p:nvCxnSpPr>
            <p:cNvPr id="160" name="꺾인 연결선 159"/>
            <p:cNvCxnSpPr>
              <a:stCxn id="117" idx="0"/>
              <a:endCxn id="144" idx="1"/>
            </p:cNvCxnSpPr>
            <p:nvPr/>
          </p:nvCxnSpPr>
          <p:spPr>
            <a:xfrm flipV="1">
              <a:off x="1718820" y="3204264"/>
              <a:ext cx="824830" cy="21248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꺾인 연결선 162"/>
            <p:cNvCxnSpPr>
              <a:stCxn id="138" idx="3"/>
              <a:endCxn id="158" idx="1"/>
            </p:cNvCxnSpPr>
            <p:nvPr/>
          </p:nvCxnSpPr>
          <p:spPr>
            <a:xfrm flipV="1">
              <a:off x="7266356" y="3053718"/>
              <a:ext cx="611246" cy="15054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그룹 180"/>
          <p:cNvGrpSpPr/>
          <p:nvPr/>
        </p:nvGrpSpPr>
        <p:grpSpPr>
          <a:xfrm>
            <a:off x="453542" y="4186961"/>
            <a:ext cx="9235312" cy="1105882"/>
            <a:chOff x="453542" y="5557523"/>
            <a:chExt cx="9235312" cy="1105882"/>
          </a:xfrm>
        </p:grpSpPr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3542" y="5557523"/>
              <a:ext cx="1440000" cy="1105882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46100" y="5557523"/>
              <a:ext cx="1440000" cy="1105882"/>
            </a:xfrm>
            <a:prstGeom prst="rect">
              <a:avLst/>
            </a:prstGeom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6398" y="5557523"/>
              <a:ext cx="1440000" cy="1105882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42556" y="5557523"/>
              <a:ext cx="1440000" cy="1105882"/>
            </a:xfrm>
            <a:prstGeom prst="rect">
              <a:avLst/>
            </a:prstGeom>
          </p:spPr>
        </p:pic>
        <p:grpSp>
          <p:nvGrpSpPr>
            <p:cNvPr id="174" name="그룹 173"/>
            <p:cNvGrpSpPr/>
            <p:nvPr/>
          </p:nvGrpSpPr>
          <p:grpSpPr>
            <a:xfrm>
              <a:off x="8983315" y="5714420"/>
              <a:ext cx="705539" cy="792088"/>
              <a:chOff x="5738789" y="3446895"/>
              <a:chExt cx="705539" cy="792088"/>
            </a:xfrm>
          </p:grpSpPr>
          <p:sp>
            <p:nvSpPr>
              <p:cNvPr id="175" name="모서리가 접힌 도형 174"/>
              <p:cNvSpPr/>
              <p:nvPr/>
            </p:nvSpPr>
            <p:spPr bwMode="auto">
              <a:xfrm flipV="1">
                <a:off x="5767523" y="3446895"/>
                <a:ext cx="648072" cy="792088"/>
              </a:xfrm>
              <a:prstGeom prst="foldedCorner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89585" tIns="44791" rIns="89585" bIns="44791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2813" rtl="0" eaLnBrk="1" fontAlgn="base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1200" dirty="0" smtClean="0">
                  <a:solidFill>
                    <a:srgbClr val="0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738789" y="3534810"/>
                <a:ext cx="705539" cy="616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b="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.img1</a:t>
                </a:r>
                <a:br>
                  <a:rPr lang="en-US" altLang="ko-KR" sz="1200" b="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</a:br>
                <a:r>
                  <a:rPr lang="en-US" altLang="ko-KR" sz="1200" b="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.txt</a:t>
                </a:r>
              </a:p>
            </p:txBody>
          </p:sp>
        </p:grpSp>
        <p:sp>
          <p:nvSpPr>
            <p:cNvPr id="177" name="오른쪽 화살표 176"/>
            <p:cNvSpPr/>
            <p:nvPr/>
          </p:nvSpPr>
          <p:spPr bwMode="auto">
            <a:xfrm>
              <a:off x="2051919" y="5846681"/>
              <a:ext cx="540000" cy="576064"/>
            </a:xfrm>
            <a:prstGeom prst="rightArrow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9585" tIns="44791" rIns="89585" bIns="4479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2813" rtl="0" eaLnBrk="1" fontAlgn="base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2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8" name="오른쪽 화살표 177"/>
            <p:cNvSpPr/>
            <p:nvPr/>
          </p:nvSpPr>
          <p:spPr bwMode="auto">
            <a:xfrm>
              <a:off x="4272335" y="5846681"/>
              <a:ext cx="540000" cy="576064"/>
            </a:xfrm>
            <a:prstGeom prst="rightArrow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9585" tIns="44791" rIns="89585" bIns="4479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2813" rtl="0" eaLnBrk="1" fontAlgn="base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2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9" name="오른쪽 화살표 178"/>
            <p:cNvSpPr/>
            <p:nvPr/>
          </p:nvSpPr>
          <p:spPr bwMode="auto">
            <a:xfrm>
              <a:off x="6541797" y="5846681"/>
              <a:ext cx="540000" cy="576064"/>
            </a:xfrm>
            <a:prstGeom prst="rightArrow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9585" tIns="44791" rIns="89585" bIns="4479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2813" rtl="0" eaLnBrk="1" fontAlgn="base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2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80" name="오른쪽 화살표 179"/>
            <p:cNvSpPr/>
            <p:nvPr/>
          </p:nvSpPr>
          <p:spPr bwMode="auto">
            <a:xfrm>
              <a:off x="8462936" y="5846681"/>
              <a:ext cx="540000" cy="576064"/>
            </a:xfrm>
            <a:prstGeom prst="rightArrow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9585" tIns="44791" rIns="89585" bIns="4479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2813" rtl="0" eaLnBrk="1" fontAlgn="base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sz="12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452500" y="5398610"/>
            <a:ext cx="9223197" cy="1361348"/>
            <a:chOff x="452500" y="5398610"/>
            <a:chExt cx="9223197" cy="1361348"/>
          </a:xfrm>
        </p:grpSpPr>
        <p:pic>
          <p:nvPicPr>
            <p:cNvPr id="182" name="그림 18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2500" y="5483206"/>
              <a:ext cx="1781380" cy="1260000"/>
            </a:xfrm>
            <a:prstGeom prst="rect">
              <a:avLst/>
            </a:prstGeom>
          </p:spPr>
        </p:pic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52922" y="5499958"/>
              <a:ext cx="1638312" cy="1260000"/>
            </a:xfrm>
            <a:prstGeom prst="rect">
              <a:avLst/>
            </a:prstGeom>
          </p:spPr>
        </p:pic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77023" y="5461179"/>
              <a:ext cx="998892" cy="1260000"/>
            </a:xfrm>
            <a:prstGeom prst="rect">
              <a:avLst/>
            </a:prstGeom>
          </p:spPr>
        </p:pic>
        <p:grpSp>
          <p:nvGrpSpPr>
            <p:cNvPr id="185" name="그룹 184"/>
            <p:cNvGrpSpPr/>
            <p:nvPr/>
          </p:nvGrpSpPr>
          <p:grpSpPr>
            <a:xfrm>
              <a:off x="6041490" y="5713047"/>
              <a:ext cx="961231" cy="792088"/>
              <a:chOff x="963826" y="2541566"/>
              <a:chExt cx="961231" cy="792088"/>
            </a:xfrm>
          </p:grpSpPr>
          <p:sp>
            <p:nvSpPr>
              <p:cNvPr id="186" name="모서리가 접힌 도형 185"/>
              <p:cNvSpPr/>
              <p:nvPr/>
            </p:nvSpPr>
            <p:spPr bwMode="auto">
              <a:xfrm flipV="1">
                <a:off x="1120405" y="2541566"/>
                <a:ext cx="648072" cy="792088"/>
              </a:xfrm>
              <a:prstGeom prst="foldedCorner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89585" tIns="44791" rIns="89585" bIns="44791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2813" rtl="0" eaLnBrk="1" fontAlgn="base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ko-KR" altLang="en-US" sz="1200" dirty="0" smtClean="0">
                  <a:solidFill>
                    <a:srgbClr val="0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963826" y="2767980"/>
                <a:ext cx="961231" cy="339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 b="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*.weights</a:t>
                </a:r>
              </a:p>
            </p:txBody>
          </p:sp>
        </p:grpSp>
        <p:sp>
          <p:nvSpPr>
            <p:cNvPr id="188" name="오른쪽 화살표 187"/>
            <p:cNvSpPr/>
            <p:nvPr/>
          </p:nvSpPr>
          <p:spPr bwMode="auto">
            <a:xfrm>
              <a:off x="5162906" y="5817874"/>
              <a:ext cx="792088" cy="576064"/>
            </a:xfrm>
            <a:prstGeom prst="rightArrow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9585" tIns="44791" rIns="89585" bIns="4479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2813" rtl="0" eaLnBrk="1" fontAlgn="base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Train</a:t>
              </a:r>
              <a:endParaRPr lang="ko-KR" altLang="en-US" sz="12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89" name="오른쪽 화살표 188"/>
            <p:cNvSpPr/>
            <p:nvPr/>
          </p:nvSpPr>
          <p:spPr bwMode="auto">
            <a:xfrm>
              <a:off x="7043165" y="5817874"/>
              <a:ext cx="792088" cy="576064"/>
            </a:xfrm>
            <a:prstGeom prst="rightArrow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9585" tIns="44791" rIns="89585" bIns="4479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2813" rtl="0" eaLnBrk="1" fontAlgn="base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b="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Test</a:t>
              </a:r>
              <a:endParaRPr lang="ko-KR" altLang="en-US" sz="1200" b="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697" y="5398610"/>
              <a:ext cx="1800000" cy="1333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4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4595104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▌Image Classification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및 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XAI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개발</a:t>
            </a:r>
            <a:endParaRPr kumimoji="0" lang="en-US" altLang="ko-KR" sz="2000" dirty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-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Image Classification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모델</a:t>
            </a: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앞에서 수집한 박스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image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및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label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기반으로 </a:t>
            </a:r>
            <a:r>
              <a:rPr kumimoji="0"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MobileNet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에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전이학습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- XAI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개발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IC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모델 정보를 불러와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feature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를 추출하는 마지막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layer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인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conv_pw_13_relu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기반 앞뒤로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model1, model2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분리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model1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의 출력으로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model2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의 출력을 미분하여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gradient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계산 후 </a:t>
            </a:r>
            <a:r>
              <a:rPr kumimoji="0"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Heatmap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출력 및 원본 사진에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병합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▌Object Detection 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Model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개발</a:t>
            </a:r>
            <a:endParaRPr kumimoji="0" lang="en-US" altLang="ko-KR" sz="2000" dirty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smtClean="0">
                <a:solidFill>
                  <a:prstClr val="black"/>
                </a:solidFill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글자가 존재하는 박스에 대해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Grad cam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으로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defect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부위 추출 결과가 좋지 못함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- Defect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부위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Object Detection Model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기반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Normal, Abnormal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박스 분류 모델 개발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labelImg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프로그램으로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box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와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defect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부위 </a:t>
            </a:r>
            <a:r>
              <a:rPr kumimoji="0" lang="ko-KR" altLang="en-U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라벨링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진행 후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yolov7-tiny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모델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fine-tuning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진행</a:t>
            </a: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11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판매법인 아웃바운드 검사 자동화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(Vision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검사기 도입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) </a:t>
            </a:r>
            <a:endParaRPr kumimoji="0" lang="en-US" altLang="ko-KR" sz="2000" b="1" dirty="0"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380" y="2615412"/>
            <a:ext cx="1080000" cy="108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794" y="2615412"/>
            <a:ext cx="1080000" cy="108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105" y="2615412"/>
            <a:ext cx="1070809" cy="10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02" y="5042383"/>
            <a:ext cx="1769287" cy="1615318"/>
          </a:xfrm>
          <a:prstGeom prst="rect">
            <a:avLst/>
          </a:prstGeom>
        </p:spPr>
      </p:pic>
      <p:pic>
        <p:nvPicPr>
          <p:cNvPr id="30" name="그림 29"/>
          <p:cNvPicPr preferRelativeResize="0">
            <a:picLocks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2" b="10093"/>
          <a:stretch/>
        </p:blipFill>
        <p:spPr>
          <a:xfrm>
            <a:off x="3534219" y="5074551"/>
            <a:ext cx="1583150" cy="1583150"/>
          </a:xfrm>
          <a:prstGeom prst="rect">
            <a:avLst/>
          </a:prstGeom>
        </p:spPr>
      </p:pic>
      <p:pic>
        <p:nvPicPr>
          <p:cNvPr id="28" name="그림 27"/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9" r="13958"/>
          <a:stretch/>
        </p:blipFill>
        <p:spPr>
          <a:xfrm>
            <a:off x="5369321" y="5074551"/>
            <a:ext cx="1583150" cy="1583150"/>
          </a:xfrm>
          <a:prstGeom prst="rect">
            <a:avLst/>
          </a:prstGeom>
        </p:spPr>
      </p:pic>
      <p:pic>
        <p:nvPicPr>
          <p:cNvPr id="26" name="그림 25"/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t="2867" r="24931" b="3913"/>
          <a:stretch/>
        </p:blipFill>
        <p:spPr>
          <a:xfrm>
            <a:off x="7098195" y="5074551"/>
            <a:ext cx="1583150" cy="15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0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1674305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냉장고 </a:t>
            </a: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LQC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소음 </a:t>
            </a:r>
            <a:r>
              <a:rPr kumimoji="0"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검사 </a:t>
            </a:r>
            <a:endParaRPr kumimoji="0" lang="en-US" altLang="ko-KR" sz="2000" dirty="0" smtClean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데이터가 지수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(index)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 변환되면서 시간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정보등의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정보 손실이 발생하여 저주파 대역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이상음과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특정 고주파 대역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징징거림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붕 뜨는 소리 등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의 불량 검출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어려웠습니다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Deep Learning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기반 검사에서는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데이터를 주파수 별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음압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지수로 변환하는 게 아니라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음압과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주파수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시간을 모두 표현 할 수 있는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Spectrogram Feature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 변환하여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 정보를 유지</a:t>
            </a:r>
            <a:endParaRPr kumimoji="0" lang="en-US" altLang="ko-KR" sz="1400" dirty="0">
              <a:solidFill>
                <a:schemeClr val="accent1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12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냉장고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LQC (Line Quality Control)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소음 검사 </a:t>
            </a:r>
            <a:endParaRPr kumimoji="0" lang="en-US" altLang="ko-KR" sz="2000" b="1" dirty="0"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13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Open-source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활용 </a:t>
            </a:r>
            <a:r>
              <a:rPr kumimoji="0" lang="en-US" altLang="ko-KR" sz="2000" b="1" dirty="0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Object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Detection Labeling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자동화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4936736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Object Detection Labeling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자동화 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Architecture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구축</a:t>
            </a:r>
            <a:endParaRPr kumimoji="0" lang="ko-KR" altLang="en-US" sz="2000" dirty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수동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labeling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에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따른 따른 데이터 품질 저하 및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많은 시간 소요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Anomaly Score Calculation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→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Label Proposing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→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Significant Label Selection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Label Proposing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은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Zero-shot Inference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Anomaly Score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은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Unsupervised Learning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을 통해 계산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Proposed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된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Candidate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중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Anomaly Score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에 근거하여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Significant Label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선별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▌Image pre-process</a:t>
            </a:r>
            <a:endParaRPr kumimoji="0" lang="ko-KR" altLang="en-US" sz="2000" dirty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-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원본 이미지 및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text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promp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를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Grounding Dino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모델에 입력하여 </a:t>
            </a:r>
            <a:r>
              <a:rPr kumimoji="0" lang="en-US" altLang="ko-KR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Boundning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Box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추출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원본 이미지와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Bounding Box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를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Segment Anything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모델에 입력하여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Object Mask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추출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Object Mask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부위만 원본 이미지에서 추출하여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DDAD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학습 데이터 생성</a:t>
            </a: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965" y="2101128"/>
            <a:ext cx="4727311" cy="2115608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30" y="2468792"/>
            <a:ext cx="3671080" cy="1380280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776" y="4807641"/>
            <a:ext cx="1440000" cy="1440000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739" y="4807641"/>
            <a:ext cx="1440000" cy="1440000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640" y="4807641"/>
            <a:ext cx="1440000" cy="1440000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162" y="4807641"/>
            <a:ext cx="1440000" cy="1440000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1422423" y="6143754"/>
            <a:ext cx="673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i="1" dirty="0" smtClean="0">
                <a:latin typeface="Arial Narrow" panose="020B0606020202030204" pitchFamily="34" charset="0"/>
              </a:rPr>
              <a:t>“A leaf”</a:t>
            </a:r>
            <a:endParaRPr lang="ko-KR" altLang="en-US" sz="1100" i="1" dirty="0">
              <a:latin typeface="Arial Narrow" panose="020B0606020202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141A343E-7279-23D1-ED88-95BC7B119299}"/>
              </a:ext>
            </a:extLst>
          </p:cNvPr>
          <p:cNvSpPr txBox="1"/>
          <p:nvPr/>
        </p:nvSpPr>
        <p:spPr>
          <a:xfrm>
            <a:off x="722530" y="6315640"/>
            <a:ext cx="206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원본 이미지 및</a:t>
            </a:r>
          </a:p>
          <a:p>
            <a:pPr algn="ctr">
              <a:lnSpc>
                <a:spcPct val="12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텍스트 프롬프트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141A343E-7279-23D1-ED88-95BC7B119299}"/>
              </a:ext>
            </a:extLst>
          </p:cNvPr>
          <p:cNvSpPr txBox="1"/>
          <p:nvPr/>
        </p:nvSpPr>
        <p:spPr>
          <a:xfrm>
            <a:off x="2782233" y="6315640"/>
            <a:ext cx="2063240" cy="443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GroundingDino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- Salient Object BBOX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추출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141A343E-7279-23D1-ED88-95BC7B119299}"/>
              </a:ext>
            </a:extLst>
          </p:cNvPr>
          <p:cNvSpPr txBox="1"/>
          <p:nvPr/>
        </p:nvSpPr>
        <p:spPr>
          <a:xfrm>
            <a:off x="4974186" y="6315640"/>
            <a:ext cx="202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Segment Anything</a:t>
            </a:r>
          </a:p>
          <a:p>
            <a:pPr algn="ct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Salient Object 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Mask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추출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141A343E-7279-23D1-ED88-95BC7B119299}"/>
              </a:ext>
            </a:extLst>
          </p:cNvPr>
          <p:cNvSpPr txBox="1"/>
          <p:nvPr/>
        </p:nvSpPr>
        <p:spPr>
          <a:xfrm>
            <a:off x="7332194" y="6315640"/>
            <a:ext cx="2027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DDAD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학습 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데이터 생성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61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3816429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DDAD (</a:t>
            </a:r>
            <a:r>
              <a:rPr kumimoji="0" lang="en-US" altLang="ko-KR" sz="2000" dirty="0" err="1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Denoising</a:t>
            </a: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Diffusion Anomaly Detection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)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기반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Anomaly Score </a:t>
            </a:r>
            <a:r>
              <a:rPr kumimoji="0" lang="ko-KR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계산</a:t>
            </a:r>
            <a:endParaRPr kumimoji="0" lang="ko-KR" altLang="en-US" sz="2000" dirty="0" smtClean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- </a:t>
            </a:r>
            <a:r>
              <a:rPr kumimoji="0"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Denoising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Diffusion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모델 기반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Reconstruction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을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수행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후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원본 이미지와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Comparison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을 통해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Anomaly Map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계산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50000"/>
              </a:lnSpc>
            </a:pP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en-US" altLang="ko-KR" sz="2000" dirty="0" err="1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GroundingDino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와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DDAD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기반 </a:t>
            </a:r>
            <a:r>
              <a:rPr kumimoji="0" lang="ko-KR" altLang="en-US" sz="2000" dirty="0" err="1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라벨링</a:t>
            </a:r>
            <a:endParaRPr kumimoji="0" lang="ko-KR" altLang="en-US" sz="2000" dirty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</a:t>
            </a:r>
            <a:r>
              <a:rPr kumimoji="0" lang="en-US" altLang="ko-KR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GroundingDino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가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Proposal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하는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Box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에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대해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Anomaly Map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에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Matching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후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Box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Region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내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Avg. Anomaly Score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계산 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Threshold 0.2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이상인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Box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만 남긴 후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NMS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적용 후 최종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Label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생성</a:t>
            </a: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14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Open-source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활용 </a:t>
            </a:r>
            <a:r>
              <a:rPr kumimoji="0" lang="en-US" altLang="ko-KR" sz="2000" b="1" dirty="0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Object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Detection Labeling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자동화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60" y="1628800"/>
            <a:ext cx="3415239" cy="176994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233" y="1626822"/>
            <a:ext cx="3323868" cy="1794684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76" y="4490500"/>
            <a:ext cx="4196568" cy="2144059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582" y="4506993"/>
            <a:ext cx="3726415" cy="20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6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16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Open-source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활용 </a:t>
            </a:r>
            <a:r>
              <a:rPr kumimoji="0" lang="en-US" altLang="ko-KR" sz="2000" b="1" dirty="0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Object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Detection Labeling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자동화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1674305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Object Detection Labeling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자동화 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Architecture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구축</a:t>
            </a:r>
            <a:endParaRPr kumimoji="0" lang="ko-KR" altLang="en-US" sz="2000" dirty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Edge </a:t>
            </a:r>
            <a:r>
              <a:rPr kumimoji="0"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Device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의 제한된 컴퓨팅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자원으로 인해 사용할 수 있는 모델이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한정되어 대규모 학습용 </a:t>
            </a:r>
            <a:r>
              <a:rPr kumimoji="0"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데이터셋의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필요</a:t>
            </a: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-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수동 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labeling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에</a:t>
            </a:r>
            <a:r>
              <a:rPr kumimoji="0"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따른 따른 데이터 품질 저하 및 </a:t>
            </a:r>
            <a:r>
              <a:rPr kumimoji="0" lang="ko-KR" alt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많은 시간 소요</a:t>
            </a:r>
            <a:endParaRPr kumimoji="0" lang="en-US" altLang="ko-KR" sz="1400" dirty="0" smtClean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7951" y="2038439"/>
            <a:ext cx="8969097" cy="3975055"/>
            <a:chOff x="416496" y="1844824"/>
            <a:chExt cx="8969097" cy="397505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650533" y="1844824"/>
              <a:ext cx="1675682" cy="31297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16496" y="1844824"/>
              <a:ext cx="6696744" cy="10479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333069" y="3429000"/>
              <a:ext cx="4852179" cy="2113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15789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Diffusion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Model</a:t>
              </a:r>
              <a:b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</a:br>
              <a: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(DDAD)</a:t>
              </a:r>
              <a:endParaRPr lang="ko-KR" altLang="en-US" sz="12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11373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Pixel-wise Anomaly Score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12" name="직선 화살표 연결선 11"/>
            <p:cNvCxnSpPr>
              <a:endCxn id="11" idx="1"/>
            </p:cNvCxnSpPr>
            <p:nvPr/>
          </p:nvCxnSpPr>
          <p:spPr>
            <a:xfrm>
              <a:off x="4790545" y="2410116"/>
              <a:ext cx="1020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1" idx="3"/>
              <a:endCxn id="14" idx="1"/>
            </p:cNvCxnSpPr>
            <p:nvPr/>
          </p:nvCxnSpPr>
          <p:spPr>
            <a:xfrm>
              <a:off x="6886129" y="2410116"/>
              <a:ext cx="10437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7929883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Post-process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811373" y="4150182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Prompt-based Model</a:t>
              </a:r>
              <a:endParaRPr lang="ko-KR" altLang="en-US" sz="12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929883" y="4151220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Label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3303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Train Data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(Normal)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31441" y="2892765"/>
              <a:ext cx="1419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Label Proposal</a:t>
              </a:r>
              <a:r>
                <a:rPr lang="ko-KR" altLang="en-US" sz="120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을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 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Anomaly Map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에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 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매칭</a:t>
              </a:r>
              <a:endPara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84503" y="2875112"/>
              <a:ext cx="10010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Proposal 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별 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Avg. Anomaly Score </a:t>
              </a:r>
              <a:r>
                <a:rPr lang="ko-KR" altLang="en-US" sz="120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계산</a:t>
              </a:r>
              <a:r>
                <a:rPr lang="en-US" altLang="ko-KR" sz="1200" dirty="0" smtClean="0">
                  <a:solidFill>
                    <a:srgbClr val="C00000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, Threshold-cut</a:t>
              </a:r>
              <a:endParaRPr lang="ko-KR" altLang="en-US" sz="1200" dirty="0">
                <a:solidFill>
                  <a:srgbClr val="C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929760" y="4760170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Prompts</a:t>
              </a:r>
              <a:endParaRPr lang="ko-KR" altLang="en-US" sz="120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21" name="꺾인 연결선 20"/>
            <p:cNvCxnSpPr>
              <a:stCxn id="20" idx="0"/>
            </p:cNvCxnSpPr>
            <p:nvPr/>
          </p:nvCxnSpPr>
          <p:spPr>
            <a:xfrm rot="5400000" flipH="1" flipV="1">
              <a:off x="4547333" y="3496130"/>
              <a:ext cx="183844" cy="23442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5" idx="0"/>
              <a:endCxn id="11" idx="2"/>
            </p:cNvCxnSpPr>
            <p:nvPr/>
          </p:nvCxnSpPr>
          <p:spPr>
            <a:xfrm flipV="1">
              <a:off x="6348751" y="2742313"/>
              <a:ext cx="0" cy="1407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4" idx="2"/>
              <a:endCxn id="16" idx="0"/>
            </p:cNvCxnSpPr>
            <p:nvPr/>
          </p:nvCxnSpPr>
          <p:spPr>
            <a:xfrm>
              <a:off x="8467261" y="2742313"/>
              <a:ext cx="0" cy="1408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2929760" y="3519430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Inference Data</a:t>
              </a: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(Abnormal)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67020" y="2875112"/>
              <a:ext cx="1795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Arial Narrow" panose="020B0606020202030204" pitchFamily="34" charset="0"/>
                </a:rPr>
                <a:t>Unsupervised Anomaly Score Calculation</a:t>
              </a:r>
              <a:endParaRPr lang="ko-KR" altLang="en-US" sz="12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121968" y="2077918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Pre-process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489617" y="3519430"/>
              <a:ext cx="1074756" cy="66439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Pre-process</a:t>
              </a:r>
              <a:endParaRPr lang="ko-KR" altLang="en-US" sz="1200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28" name="직선 화살표 연결선 27"/>
            <p:cNvCxnSpPr>
              <a:stCxn id="24" idx="3"/>
              <a:endCxn id="27" idx="1"/>
            </p:cNvCxnSpPr>
            <p:nvPr/>
          </p:nvCxnSpPr>
          <p:spPr>
            <a:xfrm>
              <a:off x="4004515" y="3851627"/>
              <a:ext cx="4851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27" idx="2"/>
            </p:cNvCxnSpPr>
            <p:nvPr/>
          </p:nvCxnSpPr>
          <p:spPr>
            <a:xfrm rot="16200000" flipH="1">
              <a:off x="5327592" y="3883227"/>
              <a:ext cx="183185" cy="7843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27" idx="0"/>
            </p:cNvCxnSpPr>
            <p:nvPr/>
          </p:nvCxnSpPr>
          <p:spPr>
            <a:xfrm flipV="1">
              <a:off x="5026995" y="2410116"/>
              <a:ext cx="0" cy="11093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7" idx="3"/>
              <a:endCxn id="26" idx="1"/>
            </p:cNvCxnSpPr>
            <p:nvPr/>
          </p:nvCxnSpPr>
          <p:spPr>
            <a:xfrm>
              <a:off x="1688059" y="2410116"/>
              <a:ext cx="4339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6" idx="3"/>
              <a:endCxn id="10" idx="1"/>
            </p:cNvCxnSpPr>
            <p:nvPr/>
          </p:nvCxnSpPr>
          <p:spPr>
            <a:xfrm>
              <a:off x="3196724" y="2410116"/>
              <a:ext cx="5190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568659" y="5542880"/>
              <a:ext cx="2379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Arial Narrow" panose="020B0606020202030204" pitchFamily="34" charset="0"/>
                </a:rPr>
                <a:t>Zero-shot Label Proposing</a:t>
              </a:r>
              <a:endParaRPr lang="ko-KR" altLang="en-US" sz="1200" b="1" dirty="0">
                <a:latin typeface="Arial Narrow" panose="020B060602020203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9413" y="4976517"/>
              <a:ext cx="17956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Arial Narrow" panose="020B0606020202030204" pitchFamily="34" charset="0"/>
                </a:rPr>
                <a:t>Significant Label Selection</a:t>
              </a:r>
              <a:endParaRPr lang="ko-KR" altLang="en-US" sz="1200" b="1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83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316590" y="3294215"/>
            <a:ext cx="1524000" cy="9421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Grounding Dino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15018" y="4742321"/>
            <a:ext cx="1524000" cy="942109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Bounding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Box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08036" y="3300564"/>
            <a:ext cx="1660592" cy="9421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pre-processed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9295" y="3294214"/>
            <a:ext cx="1524000" cy="9421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Image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7722" y="4742321"/>
            <a:ext cx="1524000" cy="9421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Text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Prompts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2313" y="3294215"/>
            <a:ext cx="1524000" cy="9421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Segment Anything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꺾인 연결선 8"/>
          <p:cNvCxnSpPr>
            <a:stCxn id="4" idx="3"/>
            <a:endCxn id="8" idx="1"/>
          </p:cNvCxnSpPr>
          <p:nvPr/>
        </p:nvCxnSpPr>
        <p:spPr>
          <a:xfrm flipV="1">
            <a:off x="3839018" y="3765270"/>
            <a:ext cx="473295" cy="14481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3" idx="2"/>
            <a:endCxn id="4" idx="0"/>
          </p:cNvCxnSpPr>
          <p:nvPr/>
        </p:nvCxnSpPr>
        <p:spPr>
          <a:xfrm flipH="1">
            <a:off x="3077018" y="4236324"/>
            <a:ext cx="1572" cy="505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311203" y="4742321"/>
            <a:ext cx="1524000" cy="942109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Heat-map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8" idx="2"/>
            <a:endCxn id="11" idx="0"/>
          </p:cNvCxnSpPr>
          <p:nvPr/>
        </p:nvCxnSpPr>
        <p:spPr>
          <a:xfrm flipH="1">
            <a:off x="5073203" y="4236324"/>
            <a:ext cx="1110" cy="505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7" idx="3"/>
            <a:endCxn id="3" idx="1"/>
          </p:cNvCxnSpPr>
          <p:nvPr/>
        </p:nvCxnSpPr>
        <p:spPr>
          <a:xfrm flipV="1">
            <a:off x="1841722" y="3765270"/>
            <a:ext cx="474868" cy="144810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841722" y="3500846"/>
            <a:ext cx="4748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6" idx="0"/>
            <a:endCxn id="8" idx="0"/>
          </p:cNvCxnSpPr>
          <p:nvPr/>
        </p:nvCxnSpPr>
        <p:spPr>
          <a:xfrm rot="16200000" flipH="1">
            <a:off x="3077803" y="1297705"/>
            <a:ext cx="1" cy="3993018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11" idx="3"/>
            <a:endCxn id="5" idx="1"/>
          </p:cNvCxnSpPr>
          <p:nvPr/>
        </p:nvCxnSpPr>
        <p:spPr>
          <a:xfrm flipV="1">
            <a:off x="5835203" y="3771619"/>
            <a:ext cx="472833" cy="14417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16200000" flipH="1">
            <a:off x="4000734" y="213910"/>
            <a:ext cx="6350" cy="6166959"/>
          </a:xfrm>
          <a:prstGeom prst="bentConnector3">
            <a:avLst>
              <a:gd name="adj1" fmla="val -76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35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920552" y="5445224"/>
            <a:ext cx="8293260" cy="3207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5558301" y="3975905"/>
            <a:ext cx="360040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58301" y="3637703"/>
            <a:ext cx="360040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208" y="1844824"/>
            <a:ext cx="1800000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00" y="3284984"/>
            <a:ext cx="1080120" cy="10801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208" y="4005064"/>
            <a:ext cx="180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280" y="3040069"/>
            <a:ext cx="1800000" cy="18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65696" y="3489899"/>
            <a:ext cx="1296144" cy="9003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Feature-Wise </a:t>
            </a:r>
            <a:r>
              <a:rPr lang="en-US" altLang="ko-KR" sz="1200" dirty="0">
                <a:latin typeface="Arial Narrow" panose="020B0606020202030204" pitchFamily="34" charset="0"/>
              </a:rPr>
              <a:t>C</a:t>
            </a:r>
            <a:r>
              <a:rPr lang="en-US" altLang="ko-KR" sz="1200" dirty="0" smtClean="0">
                <a:latin typeface="Arial Narrow" panose="020B0606020202030204" pitchFamily="34" charset="0"/>
              </a:rPr>
              <a:t>omparison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45204" y="2488300"/>
            <a:ext cx="1094911" cy="513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Diffusion Process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45204" y="4648540"/>
            <a:ext cx="1094911" cy="5130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Reconstruction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cxnSp>
        <p:nvCxnSpPr>
          <p:cNvPr id="13" name="직선 화살표 연결선 12"/>
          <p:cNvCxnSpPr>
            <a:stCxn id="6" idx="1"/>
            <a:endCxn id="11" idx="3"/>
          </p:cNvCxnSpPr>
          <p:nvPr/>
        </p:nvCxnSpPr>
        <p:spPr>
          <a:xfrm flipH="1">
            <a:off x="2440115" y="2744824"/>
            <a:ext cx="659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2" idx="3"/>
            <a:endCxn id="8" idx="1"/>
          </p:cNvCxnSpPr>
          <p:nvPr/>
        </p:nvCxnSpPr>
        <p:spPr>
          <a:xfrm>
            <a:off x="2440115" y="4905064"/>
            <a:ext cx="659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1" idx="2"/>
            <a:endCxn id="7" idx="0"/>
          </p:cNvCxnSpPr>
          <p:nvPr/>
        </p:nvCxnSpPr>
        <p:spPr>
          <a:xfrm>
            <a:off x="1892660" y="3001347"/>
            <a:ext cx="0" cy="283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2"/>
            <a:endCxn id="12" idx="0"/>
          </p:cNvCxnSpPr>
          <p:nvPr/>
        </p:nvCxnSpPr>
        <p:spPr>
          <a:xfrm>
            <a:off x="1892660" y="4365104"/>
            <a:ext cx="0" cy="2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0" idx="3"/>
            <a:endCxn id="9" idx="1"/>
          </p:cNvCxnSpPr>
          <p:nvPr/>
        </p:nvCxnSpPr>
        <p:spPr>
          <a:xfrm>
            <a:off x="6861840" y="3940069"/>
            <a:ext cx="611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8" idx="3"/>
            <a:endCxn id="4" idx="1"/>
          </p:cNvCxnSpPr>
          <p:nvPr/>
        </p:nvCxnSpPr>
        <p:spPr>
          <a:xfrm flipV="1">
            <a:off x="4899208" y="4119921"/>
            <a:ext cx="659093" cy="7851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6" idx="3"/>
            <a:endCxn id="5" idx="1"/>
          </p:cNvCxnSpPr>
          <p:nvPr/>
        </p:nvCxnSpPr>
        <p:spPr>
          <a:xfrm>
            <a:off x="4899208" y="2744824"/>
            <a:ext cx="659093" cy="1036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89417" y="3635168"/>
            <a:ext cx="141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Original Image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89417" y="5803682"/>
            <a:ext cx="141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Reconstructed Image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3489" y="4840069"/>
            <a:ext cx="1419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Anomaly Map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6705" y="5478231"/>
            <a:ext cx="174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Diffusion </a:t>
            </a:r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모델 훈련 시</a:t>
            </a:r>
            <a:endParaRPr lang="en-US" altLang="ko-KR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정상 데이터만 사용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11323" y="5482148"/>
            <a:ext cx="205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Reconstruction </a:t>
            </a:r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시 </a:t>
            </a:r>
            <a:endParaRPr lang="en-US" altLang="ko-KR" sz="1200" dirty="0" smtClean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정상 데이터에 </a:t>
            </a:r>
            <a:r>
              <a:rPr lang="en-US" altLang="ko-KR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biased </a:t>
            </a:r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된</a:t>
            </a:r>
            <a:endParaRPr lang="en-US" altLang="ko-KR" sz="1200" dirty="0" smtClean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sz="1200" dirty="0" smtClean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결과물 생성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5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58677" y="1589187"/>
            <a:ext cx="7938524" cy="4237134"/>
            <a:chOff x="858677" y="1589187"/>
            <a:chExt cx="7938524" cy="423713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7939" y="1589455"/>
              <a:ext cx="1980000" cy="198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7939" y="3569455"/>
              <a:ext cx="1980000" cy="1980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259692" y="5549321"/>
              <a:ext cx="11964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원본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44323" y="5549321"/>
              <a:ext cx="11964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Reconstruction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76357" y="5549322"/>
              <a:ext cx="12831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Ground Truth </a:t>
              </a:r>
              <a:r>
                <a:rPr lang="en-US" altLang="ko-KR" sz="12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Mask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99692" y="5549322"/>
              <a:ext cx="11964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Anomaly Map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3308" y="3569321"/>
              <a:ext cx="1980000" cy="198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677" y="3569321"/>
              <a:ext cx="1980000" cy="198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2569" y="3569321"/>
              <a:ext cx="1980000" cy="198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9115" y="1594524"/>
              <a:ext cx="1980000" cy="198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8677" y="1589187"/>
              <a:ext cx="1980000" cy="198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17201" y="1589187"/>
              <a:ext cx="1980000" cy="19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788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016D0EC-6557-F033-172A-4C89BAA7C0C4}"/>
              </a:ext>
            </a:extLst>
          </p:cNvPr>
          <p:cNvSpPr/>
          <p:nvPr/>
        </p:nvSpPr>
        <p:spPr>
          <a:xfrm>
            <a:off x="1748120" y="3216275"/>
            <a:ext cx="8001366" cy="3343275"/>
          </a:xfrm>
          <a:prstGeom prst="rect">
            <a:avLst/>
          </a:prstGeom>
          <a:solidFill>
            <a:srgbClr val="FFF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186" y="60064"/>
            <a:ext cx="1029242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4" y="690564"/>
            <a:ext cx="9645676" cy="48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▌Who am I ?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72762" y="2955297"/>
            <a:ext cx="877163" cy="454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ko-KR" altLang="en-US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구본상</a:t>
            </a:r>
            <a:endParaRPr kumimoji="0" lang="en-US" altLang="ko-KR" dirty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48120" y="1433940"/>
            <a:ext cx="8001366" cy="1415940"/>
          </a:xfrm>
          <a:prstGeom prst="rect">
            <a:avLst/>
          </a:prstGeom>
          <a:solidFill>
            <a:srgbClr val="FFF7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■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M.S candidate in Mechanical Engineering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(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공학석사 과정 재학중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기계공학과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2021.03~2023.02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졸업예정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■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석사학위 논문 예정 주제</a:t>
            </a:r>
            <a:endParaRPr lang="en-US" altLang="ko-KR" sz="1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인공지능 알고리즘을 이용한 복합재료 사출성형 공정 최적화에 관한 연구</a:t>
            </a:r>
            <a:endParaRPr lang="en-US" altLang="ko-KR" sz="14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659168" y="1043735"/>
            <a:ext cx="1293944" cy="40421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en-US" altLang="ko-KR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Education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650751" y="2805323"/>
            <a:ext cx="3663182" cy="40421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en-US" altLang="ko-KR" sz="16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Research And Work Experience</a:t>
            </a:r>
          </a:p>
        </p:txBody>
      </p:sp>
      <p:sp>
        <p:nvSpPr>
          <p:cNvPr id="35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2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pic>
        <p:nvPicPr>
          <p:cNvPr id="8" name="그림 7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xmlns="" id="{852DB067-A7E9-188C-E06F-97AB5469B0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4" y="1324291"/>
            <a:ext cx="1264046" cy="168718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xmlns="" id="{CA82509F-637E-D2C7-5F47-218827390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414195"/>
              </p:ext>
            </p:extLst>
          </p:nvPr>
        </p:nvGraphicFramePr>
        <p:xfrm>
          <a:off x="1762547" y="3210022"/>
          <a:ext cx="7970554" cy="3531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53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5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070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&lt;</a:t>
                      </a:r>
                      <a:r>
                        <a:rPr lang="ko-KR" altLang="en-US" sz="1200" dirty="0">
                          <a:solidFill>
                            <a:srgbClr val="0070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학사 과정</a:t>
                      </a:r>
                      <a:r>
                        <a:rPr lang="en-US" altLang="ko-KR" sz="1200" dirty="0">
                          <a:solidFill>
                            <a:srgbClr val="0070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2014.03</a:t>
                      </a:r>
                      <a:r>
                        <a:rPr lang="en-US" altLang="ko-KR" sz="1000" b="1" baseline="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~</a:t>
                      </a:r>
                      <a:r>
                        <a:rPr lang="en-US" altLang="ko-KR" sz="1000" baseline="0" dirty="0">
                          <a:solidFill>
                            <a:srgbClr val="0070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000" b="1" kern="12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2020.02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■ 프린팅 기술 기반 복합구조 수소 센서 개발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  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수소 유무를 판단하는 착색 수소 센서 개발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동상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05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공학인재양성사업단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[</a:t>
                      </a:r>
                      <a:r>
                        <a:rPr lang="en-US" altLang="ko-KR" sz="8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2018.03 ~  2019.02</a:t>
                      </a:r>
                      <a:r>
                        <a:rPr lang="en-US" altLang="ko-KR" sz="8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]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■ 자동화 수조 관리 시스템 개발</a:t>
                      </a:r>
                      <a:endParaRPr lang="en-US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센서 데이터 기반 수조 관리 제어 시스템 개발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우수상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)</a:t>
                      </a:r>
                      <a:endParaRPr lang="en-US" altLang="ko-KR" sz="105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성균관대학교 </a:t>
                      </a:r>
                      <a:r>
                        <a:rPr lang="en-US" altLang="ko-KR" sz="800" b="1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LINC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사업단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[</a:t>
                      </a:r>
                      <a:r>
                        <a:rPr lang="en-US" altLang="ko-KR" sz="800" b="1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2019.01~2019.01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■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LG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디스플레이 하계 인턴십 수료</a:t>
                      </a:r>
                      <a:endParaRPr lang="en-US" altLang="ko-KR" sz="105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실제 산업 현장 경험을 통해 디스플레이 개발 과정 지식 습득</a:t>
                      </a:r>
                      <a:endParaRPr lang="en-US" altLang="ko-KR" sz="1050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LG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디스플레이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[</a:t>
                      </a:r>
                      <a:r>
                        <a:rPr lang="en-US" altLang="ko-KR" sz="800" b="1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2019. 07 ~ 2019. 8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0070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&lt;</a:t>
                      </a:r>
                      <a:r>
                        <a:rPr lang="ko-KR" altLang="en-US" sz="1050" dirty="0">
                          <a:solidFill>
                            <a:srgbClr val="0070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석사 과정</a:t>
                      </a:r>
                      <a:r>
                        <a:rPr lang="en-US" altLang="ko-KR" sz="1050" dirty="0">
                          <a:solidFill>
                            <a:srgbClr val="0070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2021.02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~</a:t>
                      </a:r>
                      <a:r>
                        <a:rPr lang="en-US" altLang="ko-KR" sz="800" baseline="0" dirty="0">
                          <a:solidFill>
                            <a:srgbClr val="0070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rgbClr val="0070C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현재</a:t>
                      </a:r>
                      <a:endParaRPr lang="en-US" altLang="ko-KR" sz="800" dirty="0">
                        <a:solidFill>
                          <a:srgbClr val="0070C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58965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■ 로봇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스폿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용접 </a:t>
                      </a:r>
                      <a:r>
                        <a:rPr lang="ko-KR" altLang="en-US" sz="1050" baseline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고장 진단 알고리즘 구축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센서 데이터를 이용한 </a:t>
                      </a:r>
                      <a:r>
                        <a:rPr lang="ko-KR" altLang="en-US" sz="105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특징값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 추출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5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머신러닝을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 이용한 </a:t>
                      </a:r>
                      <a:r>
                        <a:rPr lang="ko-KR" altLang="en-US" sz="105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스폿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 용접 고장 진단 및 분석 기술 개발</a:t>
                      </a:r>
                      <a:endParaRPr lang="en-US" altLang="ko-KR" sz="1050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한국산업기술평가관리원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[</a:t>
                      </a:r>
                      <a:r>
                        <a:rPr lang="en-US" altLang="ko-KR" sz="800" b="1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2021. 03 ~ 2021. 12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19793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■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배터리팩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하우징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어퍼커버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사출 공정 최적화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사출 공정의 최적 공정 변수 값 도출</a:t>
                      </a:r>
                      <a:r>
                        <a:rPr lang="en-US" altLang="ko-KR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anose="05000000000000000000" pitchFamily="2" charset="2"/>
                        </a:rPr>
                        <a:t>압력 시계열 데이터를 이용한 품질 예측 알고리즘 개발</a:t>
                      </a:r>
                      <a:endParaRPr lang="en-US" altLang="ko-KR" sz="1050" dirty="0">
                        <a:solidFill>
                          <a:srgbClr val="C0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한국산업기술평가관리원</a:t>
                      </a:r>
                      <a:endParaRPr lang="en-US" altLang="ko-KR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[</a:t>
                      </a:r>
                      <a:r>
                        <a:rPr lang="en-US" altLang="ko-KR" sz="800" b="1" kern="12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2021. 07 ~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현재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15332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1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7503" y="2132856"/>
            <a:ext cx="8666309" cy="4385300"/>
            <a:chOff x="463155" y="1780004"/>
            <a:chExt cx="8666309" cy="4385300"/>
          </a:xfrm>
        </p:grpSpPr>
        <p:sp>
          <p:nvSpPr>
            <p:cNvPr id="4" name="TextBox 3"/>
            <p:cNvSpPr txBox="1"/>
            <p:nvPr/>
          </p:nvSpPr>
          <p:spPr>
            <a:xfrm>
              <a:off x="856877" y="4660124"/>
              <a:ext cx="1008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Input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40709" y="5703639"/>
              <a:ext cx="1493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Zero-shot Proposed Bounding Boxes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187" y="3903639"/>
              <a:ext cx="1795556" cy="18000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4618" y="3172300"/>
              <a:ext cx="1172744" cy="117564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3908" y="2860123"/>
              <a:ext cx="1795556" cy="1800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1187" y="1780004"/>
              <a:ext cx="1795556" cy="180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155" y="2860124"/>
              <a:ext cx="1795556" cy="180000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628627" y="2423481"/>
              <a:ext cx="817344" cy="5130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DDAD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628627" y="4543103"/>
              <a:ext cx="817344" cy="5130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Grounding Dino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cxnSp>
          <p:nvCxnSpPr>
            <p:cNvPr id="13" name="꺾인 연결선 12"/>
            <p:cNvCxnSpPr>
              <a:stCxn id="10" idx="3"/>
              <a:endCxn id="11" idx="1"/>
            </p:cNvCxnSpPr>
            <p:nvPr/>
          </p:nvCxnSpPr>
          <p:spPr>
            <a:xfrm flipV="1">
              <a:off x="2258711" y="2680005"/>
              <a:ext cx="369916" cy="108011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10" idx="3"/>
              <a:endCxn id="12" idx="1"/>
            </p:cNvCxnSpPr>
            <p:nvPr/>
          </p:nvCxnSpPr>
          <p:spPr>
            <a:xfrm>
              <a:off x="2258711" y="3760124"/>
              <a:ext cx="369916" cy="103950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11" idx="3"/>
              <a:endCxn id="9" idx="1"/>
            </p:cNvCxnSpPr>
            <p:nvPr/>
          </p:nvCxnSpPr>
          <p:spPr>
            <a:xfrm flipV="1">
              <a:off x="3445971" y="2680004"/>
              <a:ext cx="2452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2" idx="3"/>
              <a:endCxn id="6" idx="1"/>
            </p:cNvCxnSpPr>
            <p:nvPr/>
          </p:nvCxnSpPr>
          <p:spPr>
            <a:xfrm>
              <a:off x="3445971" y="4799627"/>
              <a:ext cx="245216" cy="4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9" idx="3"/>
              <a:endCxn id="7" idx="1"/>
            </p:cNvCxnSpPr>
            <p:nvPr/>
          </p:nvCxnSpPr>
          <p:spPr>
            <a:xfrm>
              <a:off x="5486743" y="2680004"/>
              <a:ext cx="457875" cy="10801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6" idx="3"/>
              <a:endCxn id="7" idx="1"/>
            </p:cNvCxnSpPr>
            <p:nvPr/>
          </p:nvCxnSpPr>
          <p:spPr>
            <a:xfrm flipV="1">
              <a:off x="5486743" y="3760124"/>
              <a:ext cx="457875" cy="10435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886405" y="3531565"/>
              <a:ext cx="1401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Pixel-wise Score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30073" y="4347947"/>
              <a:ext cx="1401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Significant Box Selection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cxnSp>
          <p:nvCxnSpPr>
            <p:cNvPr id="21" name="직선 화살표 연결선 20"/>
            <p:cNvCxnSpPr>
              <a:stCxn id="7" idx="3"/>
              <a:endCxn id="8" idx="1"/>
            </p:cNvCxnSpPr>
            <p:nvPr/>
          </p:nvCxnSpPr>
          <p:spPr>
            <a:xfrm flipV="1">
              <a:off x="7117362" y="3760123"/>
              <a:ext cx="21654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530769" y="4659529"/>
              <a:ext cx="14018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atin typeface="Arial Narrow" panose="020B0606020202030204" pitchFamily="34" charset="0"/>
                </a:rPr>
                <a:t>Output</a:t>
              </a:r>
              <a:endParaRPr lang="ko-KR" altLang="en-US" sz="12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42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C7F6E-DCF1-4C89-B2BB-E3364144743A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527" t="4485" r="4762" b="4030"/>
          <a:stretch/>
        </p:blipFill>
        <p:spPr>
          <a:xfrm>
            <a:off x="7099468" y="1964647"/>
            <a:ext cx="1800000" cy="180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3589" y="1961643"/>
            <a:ext cx="1800000" cy="180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11012" y="1961643"/>
            <a:ext cx="1800000" cy="18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9533" y="5661048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GT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14070" y="5661048"/>
            <a:ext cx="119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Arial Narrow" panose="020B0606020202030204" pitchFamily="34" charset="0"/>
              </a:rPr>
              <a:t>GroundingDino</a:t>
            </a:r>
            <a:endParaRPr lang="en-US" altLang="ko-KR" sz="1200" dirty="0" smtClean="0">
              <a:latin typeface="Arial Narrow" panose="020B0606020202030204" pitchFamily="34" charset="0"/>
            </a:endParaRPr>
          </a:p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(Fine-tuned)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48267" y="1961643"/>
            <a:ext cx="1800000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4010" t="4002" r="3751" b="3989"/>
          <a:stretch/>
        </p:blipFill>
        <p:spPr>
          <a:xfrm>
            <a:off x="7099468" y="3866949"/>
            <a:ext cx="1800000" cy="1800000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83589" y="3861048"/>
            <a:ext cx="1800000" cy="1800000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811012" y="3861048"/>
            <a:ext cx="1800000" cy="1800000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48267" y="3859272"/>
            <a:ext cx="1800000" cy="18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52819" y="5650218"/>
            <a:ext cx="1190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YOLOv7</a:t>
            </a:r>
          </a:p>
          <a:p>
            <a:pPr algn="ctr"/>
            <a:r>
              <a:rPr lang="en-US" altLang="ko-KR" sz="1200" dirty="0" smtClean="0">
                <a:latin typeface="Arial Narrow" panose="020B0606020202030204" pitchFamily="34" charset="0"/>
              </a:rPr>
              <a:t>(Fine-tuned)</a:t>
            </a:r>
            <a:endParaRPr lang="ko-KR" altLang="en-US" sz="1200" dirty="0"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5496" y="5666949"/>
            <a:ext cx="182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 smtClean="0">
                <a:latin typeface="Arial Narrow" panose="020B0606020202030204" pitchFamily="34" charset="0"/>
              </a:rPr>
              <a:t>GroundingDino</a:t>
            </a:r>
            <a:r>
              <a:rPr lang="en-US" altLang="ko-KR" sz="1200" b="1" dirty="0" smtClean="0">
                <a:latin typeface="Arial Narrow" panose="020B0606020202030204" pitchFamily="34" charset="0"/>
              </a:rPr>
              <a:t> + DDAD</a:t>
            </a:r>
          </a:p>
          <a:p>
            <a:pPr algn="ctr"/>
            <a:r>
              <a:rPr lang="en-US" altLang="ko-KR" sz="1200" b="1" dirty="0" smtClean="0">
                <a:latin typeface="Arial Narrow" panose="020B0606020202030204" pitchFamily="34" charset="0"/>
              </a:rPr>
              <a:t>(Unsupervised Learned)</a:t>
            </a:r>
            <a:endParaRPr lang="ko-KR" altLang="en-US" sz="1200" b="1" dirty="0">
              <a:latin typeface="Arial Narrow" panose="020B0606020202030204" pitchFamily="34" charset="0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25208" y="1730225"/>
            <a:ext cx="0" cy="439248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11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9"/>
              <p:cNvSpPr txBox="1">
                <a:spLocks noChangeArrowheads="1"/>
              </p:cNvSpPr>
              <p:nvPr/>
            </p:nvSpPr>
            <p:spPr bwMode="auto">
              <a:xfrm>
                <a:off x="221855" y="690564"/>
                <a:ext cx="9546680" cy="1667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charset="-127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kumimoji="0" lang="en-US" altLang="ko-KR" sz="2000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▌</a:t>
                </a:r>
                <a:r>
                  <a:rPr kumimoji="0" lang="ko-KR" altLang="en-US" sz="2000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로봇 </a:t>
                </a:r>
                <a:r>
                  <a:rPr kumimoji="0" lang="ko-KR" altLang="en-US" sz="2000" dirty="0" err="1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스폿</a:t>
                </a:r>
                <a:r>
                  <a:rPr kumimoji="0" lang="ko-KR" altLang="en-US" sz="2000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 용접 고장 진단 알고리즘 구축</a:t>
                </a:r>
                <a:endParaRPr kumimoji="0" lang="en-US" altLang="ko-KR" sz="20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   -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자동차 제조용 로봇으로 사용되는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스폿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 용접 로봇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은 일정 주기마다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전극 교체 필요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     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kumimoji="0" lang="ko-KR" alt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스폿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 용접 횟수가 증가함에 따라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전극 팁 마모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로 인해 용접 품질 저하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[</a:t>
                </a:r>
                <a14:m>
                  <m:oMath xmlns:m="http://schemas.openxmlformats.org/officeDocument/2006/math">
                    <m:r>
                      <a:rPr kumimoji="0" lang="en-US" altLang="ko-KR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HY견고딕" pitchFamily="18" charset="-127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𝑬</m:t>
                    </m:r>
                    <m:r>
                      <a:rPr kumimoji="0" lang="en-US" altLang="ko-KR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HY견고딕" pitchFamily="18" charset="-127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=</m:t>
                    </m:r>
                    <m:r>
                      <a:rPr kumimoji="0" lang="en-US" altLang="ko-KR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HY견고딕" pitchFamily="18" charset="-127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𝒌</m:t>
                    </m:r>
                    <m:sSup>
                      <m:sSupPr>
                        <m:ctrlP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HY견고딕" pitchFamily="18" charset="-127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HY견고딕" pitchFamily="18" charset="-127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𝑰</m:t>
                        </m:r>
                      </m:e>
                      <m:sup>
                        <m: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HY견고딕" pitchFamily="18" charset="-127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𝟐</m:t>
                        </m:r>
                      </m:sup>
                    </m:sSup>
                    <m:r>
                      <a:rPr kumimoji="0" lang="en-US" altLang="ko-KR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HY견고딕" pitchFamily="18" charset="-127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𝑹𝒕</m:t>
                    </m:r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]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      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정상 품질 기준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: </a:t>
                </a:r>
                <a:r>
                  <a:rPr kumimoji="0"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Nugget size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&gt; </a:t>
                </a:r>
                <a:r>
                  <a:rPr kumimoji="0"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3.58mm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  <a:sym typeface="Wingdings" panose="05000000000000000000" pitchFamily="2" charset="2"/>
                  </a:rPr>
                  <a:t> =</a:t>
                </a:r>
                <a14:m>
                  <m:oMath xmlns:m="http://schemas.openxmlformats.org/officeDocument/2006/math">
                    <m:r>
                      <a:rPr kumimoji="0" lang="en-US" altLang="ko-KR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HY견고딕" pitchFamily="18" charset="-127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altLang="ko-KR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HY견고딕" pitchFamily="18" charset="-127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a:rPr kumimoji="0" lang="en-US" altLang="ko-KR" sz="1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HY견고딕" pitchFamily="18" charset="-127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𝟒</m:t>
                    </m:r>
                    <m:rad>
                      <m:radPr>
                        <m:degHide m:val="on"/>
                        <m:ctrlP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HY견고딕" pitchFamily="18" charset="-127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kumimoji="0" lang="en-US" altLang="ko-KR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HY견고딕" pitchFamily="18" charset="-127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rad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   [t =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시편 두께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(0.8mm)]</a:t>
                </a:r>
              </a:p>
              <a:p>
                <a:pPr marL="0" marR="0" lvl="0" indent="0" algn="l" defTabSz="914400" rtl="0" eaLnBrk="1" fontAlgn="base" latinLnBrk="1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   -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로봇에 센서 부착하여 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HY견고딕" pitchFamily="18" charset="-127"/>
                    <a:cs typeface="Arial" panose="020B0604020202020204" pitchFamily="34" charset="0"/>
                  </a:rPr>
                  <a:t>GI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HY견고딕" pitchFamily="18" charset="-127"/>
                    <a:cs typeface="Arial" panose="020B0604020202020204" pitchFamily="34" charset="0"/>
                  </a:rPr>
                  <a:t>강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에 대해 가속도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전압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전류 시계열 데이터 확보 </a:t>
                </a:r>
                <a:r>
                  <a:rPr kumimoji="0"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후 </a:t>
                </a:r>
                <a:r>
                  <a:rPr kumimoji="0" lang="ko-KR" altLang="en-US" sz="1400" dirty="0">
                    <a:solidFill>
                      <a:schemeClr val="accent1"/>
                    </a:solidFill>
                    <a:latin typeface="HY견고딕" pitchFamily="18" charset="-127"/>
                    <a:ea typeface="HY견고딕" pitchFamily="18" charset="-127"/>
                    <a:cs typeface="Arial" panose="020B0604020202020204" pitchFamily="34" charset="0"/>
                  </a:rPr>
                  <a:t>고장 진단 알고리즘 구축</a:t>
                </a:r>
                <a:endParaRPr kumimoji="0" lang="en-US" altLang="ko-KR" sz="1400" dirty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855" y="690564"/>
                <a:ext cx="9546680" cy="1667957"/>
              </a:xfrm>
              <a:prstGeom prst="rect">
                <a:avLst/>
              </a:prstGeom>
              <a:blipFill>
                <a:blip r:embed="rId3"/>
                <a:stretch>
                  <a:fillRect l="-639" b="-32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3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1AAA37EB-0613-52C7-E633-E9FA9DE97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24" y="3564015"/>
            <a:ext cx="10356051" cy="135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lang="ko-KR" altLang="en-US" sz="2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배터리팩</a:t>
            </a: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하우징커버</a:t>
            </a: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사출 공정 최적화</a:t>
            </a:r>
            <a:endParaRPr lang="en-US" altLang="ko-KR" sz="20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  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사출 공정은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기존 작업자 경험에 의해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Trial &amp; Error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방법으로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최적 공정 변수 도출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많은 시간 소비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소재 및 구조 변경에 따른 부족한 데이터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공정변수에 따른 품질 값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만으로 최적 공정 변수 도출 필요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공정변수 및 압력 시계열 데이터 기반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품질 예측 모델 구축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유전 알고리즘 기반 최적 공정변수 도출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C0039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데이터 증강</a:t>
            </a:r>
            <a:endParaRPr kumimoji="0" lang="en-US" altLang="ko-KR" sz="2000" dirty="0">
              <a:solidFill>
                <a:srgbClr val="AC0039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7" name="_x339606896">
            <a:extLst>
              <a:ext uri="{FF2B5EF4-FFF2-40B4-BE49-F238E27FC236}">
                <a16:creationId xmlns:a16="http://schemas.microsoft.com/office/drawing/2014/main" xmlns="" id="{FBE1FD2B-33AC-0032-C4EB-093EA5BC7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41"/>
          <a:stretch/>
        </p:blipFill>
        <p:spPr bwMode="auto">
          <a:xfrm>
            <a:off x="889175" y="2364991"/>
            <a:ext cx="2206440" cy="98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_x339606896">
            <a:extLst>
              <a:ext uri="{FF2B5EF4-FFF2-40B4-BE49-F238E27FC236}">
                <a16:creationId xmlns:a16="http://schemas.microsoft.com/office/drawing/2014/main" xmlns="" id="{349178B5-D55D-4DB5-A0A7-B316DA85E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/>
          <a:stretch/>
        </p:blipFill>
        <p:spPr bwMode="auto">
          <a:xfrm>
            <a:off x="3884485" y="2368169"/>
            <a:ext cx="2206440" cy="97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4955068-5AEA-18D4-2A62-81DFDB5F53D4}"/>
              </a:ext>
            </a:extLst>
          </p:cNvPr>
          <p:cNvSpPr txBox="1"/>
          <p:nvPr/>
        </p:nvSpPr>
        <p:spPr>
          <a:xfrm>
            <a:off x="555075" y="3312357"/>
            <a:ext cx="2874640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Nugget size (Normal)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E927017-686B-FBC8-DBB1-715DFD99045B}"/>
              </a:ext>
            </a:extLst>
          </p:cNvPr>
          <p:cNvSpPr txBox="1"/>
          <p:nvPr/>
        </p:nvSpPr>
        <p:spPr>
          <a:xfrm>
            <a:off x="4028814" y="3331407"/>
            <a:ext cx="1917783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Nugget size (Abnormal)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6FA954-F878-A853-9932-DC9F4E4BFFE8}"/>
              </a:ext>
            </a:extLst>
          </p:cNvPr>
          <p:cNvSpPr txBox="1"/>
          <p:nvPr/>
        </p:nvSpPr>
        <p:spPr>
          <a:xfrm>
            <a:off x="6982530" y="3331407"/>
            <a:ext cx="1836688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데이터 수집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Testbed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9988400-E094-17AB-0525-BEC35C2B292C}"/>
              </a:ext>
            </a:extLst>
          </p:cNvPr>
          <p:cNvGrpSpPr/>
          <p:nvPr/>
        </p:nvGrpSpPr>
        <p:grpSpPr>
          <a:xfrm>
            <a:off x="6796668" y="2327910"/>
            <a:ext cx="2208413" cy="1124601"/>
            <a:chOff x="6796668" y="2343150"/>
            <a:chExt cx="2208413" cy="11246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DFD647B5-5CEC-B1A8-A882-A306F426C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6668" y="2343150"/>
              <a:ext cx="2208413" cy="112460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8DB90CAF-F3DC-AEBB-BDB0-8491A5B4EBCA}"/>
                </a:ext>
              </a:extLst>
            </p:cNvPr>
            <p:cNvSpPr/>
            <p:nvPr/>
          </p:nvSpPr>
          <p:spPr>
            <a:xfrm>
              <a:off x="7080820" y="3343610"/>
              <a:ext cx="647130" cy="90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43C9A0E4-345B-4383-3102-4CA2BD51A347}"/>
              </a:ext>
            </a:extLst>
          </p:cNvPr>
          <p:cNvSpPr/>
          <p:nvPr/>
        </p:nvSpPr>
        <p:spPr>
          <a:xfrm>
            <a:off x="677525" y="5077381"/>
            <a:ext cx="2770698" cy="1591003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75AF9BD-C94C-1ED3-63DE-E3879FFEDFD5}"/>
              </a:ext>
            </a:extLst>
          </p:cNvPr>
          <p:cNvSpPr/>
          <p:nvPr/>
        </p:nvSpPr>
        <p:spPr>
          <a:xfrm>
            <a:off x="3602850" y="5077381"/>
            <a:ext cx="2715120" cy="1591003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803DB1B6-5F0B-7F84-E171-166E89C01CAF}"/>
              </a:ext>
            </a:extLst>
          </p:cNvPr>
          <p:cNvSpPr/>
          <p:nvPr/>
        </p:nvSpPr>
        <p:spPr>
          <a:xfrm>
            <a:off x="6472578" y="5077381"/>
            <a:ext cx="2715120" cy="1591003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7A9A869-9B18-3B2C-5997-D8573F99B36F}"/>
              </a:ext>
            </a:extLst>
          </p:cNvPr>
          <p:cNvSpPr/>
          <p:nvPr/>
        </p:nvSpPr>
        <p:spPr>
          <a:xfrm>
            <a:off x="964127" y="4963081"/>
            <a:ext cx="2176875" cy="256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소재 및 구조 최적화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94CC7691-CD66-554B-F7AF-2E72344101F0}"/>
              </a:ext>
            </a:extLst>
          </p:cNvPr>
          <p:cNvSpPr/>
          <p:nvPr/>
        </p:nvSpPr>
        <p:spPr>
          <a:xfrm>
            <a:off x="6739910" y="4928790"/>
            <a:ext cx="2222049" cy="344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생산 과정 중 제품 품질 관리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78DD175-8A35-523A-7C22-41FC586965D2}"/>
              </a:ext>
            </a:extLst>
          </p:cNvPr>
          <p:cNvSpPr/>
          <p:nvPr/>
        </p:nvSpPr>
        <p:spPr>
          <a:xfrm>
            <a:off x="3962120" y="4925830"/>
            <a:ext cx="2084595" cy="347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사출 성형 공정</a:t>
            </a:r>
            <a:endParaRPr lang="en-US" altLang="ko-KR" sz="1200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최적 공정변수 도출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BBE8362C-DC57-7547-94F9-B854DFD350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264" b="1"/>
          <a:stretch/>
        </p:blipFill>
        <p:spPr>
          <a:xfrm>
            <a:off x="784892" y="5358196"/>
            <a:ext cx="1244740" cy="881838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C958287E-5761-6F6B-7821-472AC9B9C1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1" t="4065" r="1161" b="3668"/>
          <a:stretch/>
        </p:blipFill>
        <p:spPr>
          <a:xfrm>
            <a:off x="2122068" y="5358034"/>
            <a:ext cx="1255757" cy="882000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65BFFCC-4B4A-0AFD-ED4A-66FFB9E14A19}"/>
              </a:ext>
            </a:extLst>
          </p:cNvPr>
          <p:cNvSpPr txBox="1"/>
          <p:nvPr/>
        </p:nvSpPr>
        <p:spPr>
          <a:xfrm>
            <a:off x="890855" y="6283618"/>
            <a:ext cx="1032815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단순 모델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28ACA58-1708-F90B-4F91-CFA3CCF7B3FF}"/>
              </a:ext>
            </a:extLst>
          </p:cNvPr>
          <p:cNvSpPr txBox="1"/>
          <p:nvPr/>
        </p:nvSpPr>
        <p:spPr>
          <a:xfrm>
            <a:off x="2223061" y="6283618"/>
            <a:ext cx="1032815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최적 모델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268F647A-6227-A266-E296-19CA1E2C540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5974" r="478" b="13341"/>
          <a:stretch/>
        </p:blipFill>
        <p:spPr>
          <a:xfrm>
            <a:off x="3750430" y="5357223"/>
            <a:ext cx="1464448" cy="927761"/>
          </a:xfrm>
          <a:prstGeom prst="rect">
            <a:avLst/>
          </a:prstGeom>
        </p:spPr>
      </p:pic>
      <p:sp>
        <p:nvSpPr>
          <p:cNvPr id="52" name="TextBox 98">
            <a:extLst>
              <a:ext uri="{FF2B5EF4-FFF2-40B4-BE49-F238E27FC236}">
                <a16:creationId xmlns:a16="http://schemas.microsoft.com/office/drawing/2014/main" xmlns="" id="{1F5C0B18-78A7-670E-33B8-59DA1C8B0602}"/>
              </a:ext>
            </a:extLst>
          </p:cNvPr>
          <p:cNvSpPr txBox="1"/>
          <p:nvPr/>
        </p:nvSpPr>
        <p:spPr>
          <a:xfrm>
            <a:off x="3722739" y="6268274"/>
            <a:ext cx="1531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Injection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Molding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Machine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53" name="그림 11">
            <a:extLst>
              <a:ext uri="{FF2B5EF4-FFF2-40B4-BE49-F238E27FC236}">
                <a16:creationId xmlns:a16="http://schemas.microsoft.com/office/drawing/2014/main" xmlns="" id="{AAF5970B-A363-6C20-F645-9B969850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210509" y="5385796"/>
            <a:ext cx="462571" cy="9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6A9773A-FC80-91D4-0B2B-6E2A18E000D5}"/>
              </a:ext>
            </a:extLst>
          </p:cNvPr>
          <p:cNvSpPr txBox="1"/>
          <p:nvPr/>
        </p:nvSpPr>
        <p:spPr>
          <a:xfrm>
            <a:off x="5613266" y="5495501"/>
            <a:ext cx="68988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금형온도</a:t>
            </a: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0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사출속도</a:t>
            </a:r>
            <a:r>
              <a:rPr kumimoji="0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kumimoji="0" lang="ko-KR" altLang="en-US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보압</a:t>
            </a:r>
            <a:endParaRPr kumimoji="0"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E4FA1E4E-FBF9-1B61-5D4C-46E00D143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3370" y="5328830"/>
            <a:ext cx="2022290" cy="102176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AD7C75A-253D-7F6F-3A3C-376D4DED61D4}"/>
              </a:ext>
            </a:extLst>
          </p:cNvPr>
          <p:cNvSpPr txBox="1"/>
          <p:nvPr/>
        </p:nvSpPr>
        <p:spPr>
          <a:xfrm>
            <a:off x="7170210" y="6302522"/>
            <a:ext cx="1190245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품질 모니터링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25776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471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ko-KR" altLang="en-US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로봇 </a:t>
            </a:r>
            <a:r>
              <a:rPr kumimoji="0" lang="ko-KR" altLang="en-US" sz="2000" dirty="0" err="1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스폿</a:t>
            </a:r>
            <a:r>
              <a:rPr kumimoji="0" lang="ko-KR" altLang="en-US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용접 고장 진단 알고리즘 구축</a:t>
            </a:r>
            <a:endParaRPr kumimoji="0" lang="en-US" altLang="ko-KR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  - </a:t>
            </a:r>
            <a:r>
              <a:rPr kumimoji="0" lang="ko-KR" altLang="en-US" sz="1400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용접 시계열 데이터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당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270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개의 </a:t>
            </a:r>
            <a:r>
              <a:rPr kumimoji="0" lang="ko-KR" altLang="en-US" sz="1400" dirty="0">
                <a:solidFill>
                  <a:schemeClr val="accent5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특징 값 추출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3 sensors, time domain + 8 wavelet level, 10 Features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  -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정상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180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개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고장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180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개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DATA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의 특징 값 추출 후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t-test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결과값 </a:t>
            </a:r>
            <a:r>
              <a:rPr kumimoji="0" lang="en-US" altLang="ko-KR" sz="1400" b="1" dirty="0">
                <a:solidFill>
                  <a:srgbClr val="CE7674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P-value</a:t>
            </a:r>
            <a:r>
              <a:rPr kumimoji="0" lang="en-US" altLang="ko-KR" sz="1400" dirty="0">
                <a:solidFill>
                  <a:srgbClr val="CE7674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dirty="0">
                <a:solidFill>
                  <a:srgbClr val="CE7674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기반 상위 </a:t>
            </a:r>
            <a:r>
              <a:rPr kumimoji="0" lang="en-US" altLang="ko-KR" sz="1400" b="1" dirty="0">
                <a:solidFill>
                  <a:srgbClr val="CE7674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30</a:t>
            </a:r>
            <a:r>
              <a:rPr kumimoji="0" lang="ko-KR" altLang="en-US" sz="1400" dirty="0">
                <a:solidFill>
                  <a:srgbClr val="CE7674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개 특징 선택</a:t>
            </a: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dirty="0">
              <a:solidFill>
                <a:srgbClr val="CE7674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  - </a:t>
            </a:r>
            <a:r>
              <a:rPr kumimoji="0" lang="en-US" altLang="ko-KR" sz="1400" b="1" dirty="0">
                <a:solidFill>
                  <a:schemeClr val="accent3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kumimoji="0" lang="ko-KR" altLang="en-US" sz="1400" dirty="0">
                <a:solidFill>
                  <a:schemeClr val="accent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가지 예측모델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SVM, KNN, ANN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)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생성 후 </a:t>
            </a:r>
            <a:r>
              <a:rPr kumimoji="0" lang="en-US" altLang="ko-KR" sz="1400" b="1" dirty="0">
                <a:solidFill>
                  <a:schemeClr val="accent3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K fold </a:t>
            </a:r>
            <a:r>
              <a:rPr kumimoji="0" lang="ko-KR" altLang="en-US" sz="1400" dirty="0">
                <a:solidFill>
                  <a:schemeClr val="accent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교차 검증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수행 결과 </a:t>
            </a:r>
            <a:r>
              <a:rPr kumimoji="0" lang="en-US" altLang="ko-KR" sz="1400" b="1" dirty="0">
                <a:solidFill>
                  <a:schemeClr val="accent3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ANN</a:t>
            </a:r>
            <a:r>
              <a:rPr kumimoji="0" lang="en-US" altLang="ko-KR" sz="1400" dirty="0">
                <a:solidFill>
                  <a:schemeClr val="accent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dirty="0">
                <a:solidFill>
                  <a:schemeClr val="accent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성능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이 가장 </a:t>
            </a:r>
            <a:r>
              <a:rPr kumimoji="0" lang="ko-KR" altLang="en-US" sz="1400" dirty="0">
                <a:solidFill>
                  <a:schemeClr val="accent3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우수</a:t>
            </a:r>
            <a:endParaRPr kumimoji="0" lang="en-US" altLang="ko-KR" sz="1400" dirty="0">
              <a:solidFill>
                <a:schemeClr val="accent3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-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GI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강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0.6t</a:t>
            </a:r>
            <a:r>
              <a:rPr kumimoji="0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및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0.8t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에 대한 정상과 고장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군집 확인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kumimoji="0" lang="en-US" altLang="ko-KR" sz="1400" b="1" dirty="0">
                <a:solidFill>
                  <a:schemeClr val="accent4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K means clustering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결과 </a:t>
            </a:r>
            <a:r>
              <a:rPr kumimoji="0" lang="ko-KR" altLang="en-US" sz="14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두께에 대한 강건성 검증 확인</a:t>
            </a:r>
            <a:endParaRPr kumimoji="0" lang="en-US" altLang="ko-KR" sz="1400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4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FAAE6DA-A77A-3A0E-519F-1395CB801BBC}"/>
              </a:ext>
            </a:extLst>
          </p:cNvPr>
          <p:cNvSpPr txBox="1"/>
          <p:nvPr/>
        </p:nvSpPr>
        <p:spPr>
          <a:xfrm>
            <a:off x="199186" y="60064"/>
            <a:ext cx="1029242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Project Detail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1F90FFD-5571-FB11-CA51-F34E4353E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41" y="1861698"/>
            <a:ext cx="2056052" cy="3671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6A84D8E-7C92-B512-DCDE-81F0F8513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67" y="1861698"/>
            <a:ext cx="3377800" cy="25241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2F73448D-8B37-FD26-F6EE-F1E394CEB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444" y="1840188"/>
            <a:ext cx="1265832" cy="97649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A2A3E4D3-D15F-1EE5-9F86-19E71EB61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968" y="1826186"/>
            <a:ext cx="1706257" cy="96479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7FDBA5FF-7DC9-0049-C670-062D6972D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825" y="3175573"/>
            <a:ext cx="1721095" cy="97732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788946CD-A370-4CEA-CDCF-131C60458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5526" y="3895725"/>
            <a:ext cx="993820" cy="390526"/>
          </a:xfrm>
          <a:prstGeom prst="rect">
            <a:avLst/>
          </a:prstGeom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xmlns="" id="{35731B7E-D3CC-EBB4-FAC9-CD0A8D36A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295" y="3219450"/>
            <a:ext cx="1548826" cy="104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xmlns="" id="{9018BA73-A7FE-414B-9628-5F68EB78A897}"/>
              </a:ext>
            </a:extLst>
          </p:cNvPr>
          <p:cNvGraphicFramePr>
            <a:graphicFrameLocks noGrp="1"/>
          </p:cNvGraphicFramePr>
          <p:nvPr/>
        </p:nvGraphicFramePr>
        <p:xfrm>
          <a:off x="435819" y="5151238"/>
          <a:ext cx="2367943" cy="1244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41">
                  <a:extLst>
                    <a:ext uri="{9D8B030D-6E8A-4147-A177-3AD203B41FA5}">
                      <a16:colId xmlns:a16="http://schemas.microsoft.com/office/drawing/2014/main" xmlns="" val="2279437104"/>
                    </a:ext>
                  </a:extLst>
                </a:gridCol>
                <a:gridCol w="574134">
                  <a:extLst>
                    <a:ext uri="{9D8B030D-6E8A-4147-A177-3AD203B41FA5}">
                      <a16:colId xmlns:a16="http://schemas.microsoft.com/office/drawing/2014/main" xmlns="" val="3957815180"/>
                    </a:ext>
                  </a:extLst>
                </a:gridCol>
                <a:gridCol w="574134">
                  <a:extLst>
                    <a:ext uri="{9D8B030D-6E8A-4147-A177-3AD203B41FA5}">
                      <a16:colId xmlns:a16="http://schemas.microsoft.com/office/drawing/2014/main" xmlns="" val="291687709"/>
                    </a:ext>
                  </a:extLst>
                </a:gridCol>
                <a:gridCol w="574134">
                  <a:extLst>
                    <a:ext uri="{9D8B030D-6E8A-4147-A177-3AD203B41FA5}">
                      <a16:colId xmlns:a16="http://schemas.microsoft.com/office/drawing/2014/main" xmlns="" val="1730619824"/>
                    </a:ext>
                  </a:extLst>
                </a:gridCol>
              </a:tblGrid>
              <a:tr h="165979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(%)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0017" marR="60017" marT="30008" marB="30008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521" marR="55521" marT="27760" marB="2776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521" marR="55521" marT="27760" marB="27760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0667255"/>
                  </a:ext>
                </a:extLst>
              </a:tr>
              <a:tr h="134818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SVM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8723261"/>
                  </a:ext>
                </a:extLst>
              </a:tr>
              <a:tr h="134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1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90.62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93.75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96.88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4013506"/>
                  </a:ext>
                </a:extLst>
              </a:tr>
              <a:tr h="134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2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95.31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98.44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6011351"/>
                  </a:ext>
                </a:extLst>
              </a:tr>
              <a:tr h="134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3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96.88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0429980"/>
                  </a:ext>
                </a:extLst>
              </a:tr>
              <a:tr h="134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4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98.44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304859"/>
                  </a:ext>
                </a:extLst>
              </a:tr>
              <a:tr h="134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5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98.44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9924877"/>
                  </a:ext>
                </a:extLst>
              </a:tr>
              <a:tr h="134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 Average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96.25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98.44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99.06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2348039"/>
                  </a:ext>
                </a:extLst>
              </a:tr>
              <a:tr h="134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Score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97.50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97.50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974" marR="35974" marT="17986" marB="17986"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5629247"/>
                  </a:ext>
                </a:extLst>
              </a:tr>
            </a:tbl>
          </a:graphicData>
        </a:graphic>
      </p:graphicFrame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FCBC54EA-B072-C432-88C7-2BEB1324FE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361" y="5139190"/>
            <a:ext cx="2566704" cy="1209171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xmlns="" id="{832A10BA-DAA3-6331-4776-50F3FC4C4A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8130"/>
          <a:stretch/>
        </p:blipFill>
        <p:spPr>
          <a:xfrm>
            <a:off x="5713076" y="5202207"/>
            <a:ext cx="1800243" cy="1197123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xmlns="" id="{F39D1D00-13F6-7CFB-9BD3-78929ADF15D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7911"/>
          <a:stretch/>
        </p:blipFill>
        <p:spPr>
          <a:xfrm>
            <a:off x="7962899" y="5202207"/>
            <a:ext cx="1809643" cy="119712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71536CF-2112-2D92-0637-1B80D22ACF09}"/>
              </a:ext>
            </a:extLst>
          </p:cNvPr>
          <p:cNvSpPr txBox="1"/>
          <p:nvPr/>
        </p:nvSpPr>
        <p:spPr>
          <a:xfrm>
            <a:off x="7334983" y="5870390"/>
            <a:ext cx="843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Clustering</a:t>
            </a:r>
          </a:p>
          <a:p>
            <a:pPr algn="ctr"/>
            <a:r>
              <a:rPr kumimoji="0"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(n=2)</a:t>
            </a:r>
            <a:r>
              <a:rPr kumimoji="0"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endParaRPr lang="ko-KR" altLang="en-US" sz="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xmlns="" id="{ACEBA8BE-CFCA-7C66-3CC4-34DBD167EC31}"/>
              </a:ext>
            </a:extLst>
          </p:cNvPr>
          <p:cNvSpPr/>
          <p:nvPr/>
        </p:nvSpPr>
        <p:spPr>
          <a:xfrm>
            <a:off x="7523845" y="5720846"/>
            <a:ext cx="473262" cy="14401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5014689C-4E86-C742-456E-33EBCD23EBDA}"/>
              </a:ext>
            </a:extLst>
          </p:cNvPr>
          <p:cNvSpPr txBox="1"/>
          <p:nvPr/>
        </p:nvSpPr>
        <p:spPr>
          <a:xfrm>
            <a:off x="2999346" y="6401158"/>
            <a:ext cx="2874640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ANN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분류 성능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7888097C-ED2F-13AA-8FC3-A1311BF6919E}"/>
              </a:ext>
            </a:extLst>
          </p:cNvPr>
          <p:cNvSpPr txBox="1"/>
          <p:nvPr/>
        </p:nvSpPr>
        <p:spPr>
          <a:xfrm>
            <a:off x="182470" y="6401158"/>
            <a:ext cx="2874640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예측 모델 분류 성능 비교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3BA93F10-E8FA-4922-16D6-BE3D71F0EA5E}"/>
              </a:ext>
            </a:extLst>
          </p:cNvPr>
          <p:cNvSpPr txBox="1"/>
          <p:nvPr/>
        </p:nvSpPr>
        <p:spPr>
          <a:xfrm>
            <a:off x="6435966" y="6401158"/>
            <a:ext cx="2874640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비지도 학습 기반 강건성 검증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641C1C65-A84B-C355-E7DE-3A386EC0BEA1}"/>
              </a:ext>
            </a:extLst>
          </p:cNvPr>
          <p:cNvSpPr/>
          <p:nvPr/>
        </p:nvSpPr>
        <p:spPr>
          <a:xfrm>
            <a:off x="7939088" y="2256429"/>
            <a:ext cx="203080" cy="14401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xmlns="" id="{6B4E8EAC-A52E-4AF9-0BB0-DD2F61A90A98}"/>
              </a:ext>
            </a:extLst>
          </p:cNvPr>
          <p:cNvSpPr/>
          <p:nvPr/>
        </p:nvSpPr>
        <p:spPr>
          <a:xfrm flipH="1">
            <a:off x="7939088" y="3615859"/>
            <a:ext cx="203080" cy="14401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xmlns="" id="{42199F8C-5948-3D49-42D4-86A7793E189E}"/>
              </a:ext>
            </a:extLst>
          </p:cNvPr>
          <p:cNvSpPr/>
          <p:nvPr/>
        </p:nvSpPr>
        <p:spPr>
          <a:xfrm rot="5400000">
            <a:off x="8832253" y="2907565"/>
            <a:ext cx="282238" cy="14401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DFC72625-8BDF-0B53-791D-1E1D5465F4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110" y="2195125"/>
            <a:ext cx="6049271" cy="215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619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lang="ko-KR" altLang="en-US" sz="2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배터리팩</a:t>
            </a: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하우징커버</a:t>
            </a: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사출공정 최적화</a:t>
            </a:r>
            <a:endParaRPr kumimoji="0" lang="en-US" altLang="ko-KR" sz="2000" dirty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  -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125case(3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요인</a:t>
            </a:r>
            <a:r>
              <a:rPr kumimoji="0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5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수준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에 대하여 공정변수에 따른 품질 값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압력 시계열 데이터 수집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  -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반응표면법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en-US" altLang="ko-KR" sz="1400" b="1" dirty="0">
                <a:solidFill>
                  <a:schemeClr val="accent3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ANN, CNN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공정변수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에 따른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품질 예측 모델 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-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노즐 및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7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개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Gate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압력 시계열 데이터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기반 품질 예측 모델 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MAPE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그래프를 통해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Overfitting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이 아님을 확인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   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특징값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Pi, Ph, Pp, </a:t>
            </a:r>
            <a:r>
              <a:rPr kumimoji="0"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Pr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 추출 후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VIF(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Variance Inflation Factor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10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이하인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특징값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선택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하여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회귀식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구축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noProof="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- </a:t>
            </a:r>
            <a:r>
              <a:rPr kumimoji="0" lang="en-US" altLang="ko-KR" sz="1400" b="1" dirty="0">
                <a:solidFill>
                  <a:schemeClr val="accent6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Genetic Algorithm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기반 </a:t>
            </a:r>
            <a:r>
              <a:rPr kumimoji="0" lang="ko-KR" altLang="en-US" sz="1400" dirty="0">
                <a:solidFill>
                  <a:schemeClr val="accent6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최적 공정 변수 도출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     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- </a:t>
            </a:r>
            <a:r>
              <a:rPr kumimoji="0" lang="en-US" altLang="ko-KR" sz="1400" b="1" dirty="0">
                <a:solidFill>
                  <a:schemeClr val="accent1"/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VAE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Variational</a:t>
            </a:r>
            <a:r>
              <a:rPr kumimoji="0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Auto-Encoder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데이터 증강</a:t>
            </a:r>
            <a:endParaRPr kumimoji="0" lang="en-US" altLang="ko-KR" sz="1400" dirty="0">
              <a:solidFill>
                <a:schemeClr val="accent1"/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시뮬레이션 결과 오차율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0.02%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                      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품질 예측 알고리즘 성능 약간 향상 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                                                                               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전이학습 적용 예정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base" latinLnBrk="1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5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FAAE6DA-A77A-3A0E-519F-1395CB801BBC}"/>
              </a:ext>
            </a:extLst>
          </p:cNvPr>
          <p:cNvSpPr txBox="1"/>
          <p:nvPr/>
        </p:nvSpPr>
        <p:spPr>
          <a:xfrm>
            <a:off x="199186" y="60064"/>
            <a:ext cx="1029242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Project Detail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45C4D267-184E-F1D1-B114-2BC633465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12" y="2692706"/>
            <a:ext cx="2039060" cy="138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8DC03465-5C2B-9DE9-BC73-59FBF9E7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623" y="1253935"/>
            <a:ext cx="1293104" cy="9331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7690EAF2-7D46-401D-A839-698373C0C62D}"/>
              </a:ext>
            </a:extLst>
          </p:cNvPr>
          <p:cNvGraphicFramePr>
            <a:graphicFrameLocks noGrp="1"/>
          </p:cNvGraphicFramePr>
          <p:nvPr/>
        </p:nvGraphicFramePr>
        <p:xfrm>
          <a:off x="6230560" y="1511673"/>
          <a:ext cx="2134445" cy="671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970">
                  <a:extLst>
                    <a:ext uri="{9D8B030D-6E8A-4147-A177-3AD203B41FA5}">
                      <a16:colId xmlns:a16="http://schemas.microsoft.com/office/drawing/2014/main" xmlns="" val="2279437104"/>
                    </a:ext>
                  </a:extLst>
                </a:gridCol>
                <a:gridCol w="294895">
                  <a:extLst>
                    <a:ext uri="{9D8B030D-6E8A-4147-A177-3AD203B41FA5}">
                      <a16:colId xmlns:a16="http://schemas.microsoft.com/office/drawing/2014/main" xmlns="" val="1730619824"/>
                    </a:ext>
                  </a:extLst>
                </a:gridCol>
                <a:gridCol w="294895">
                  <a:extLst>
                    <a:ext uri="{9D8B030D-6E8A-4147-A177-3AD203B41FA5}">
                      <a16:colId xmlns:a16="http://schemas.microsoft.com/office/drawing/2014/main" xmlns="" val="2893598008"/>
                    </a:ext>
                  </a:extLst>
                </a:gridCol>
                <a:gridCol w="294895">
                  <a:extLst>
                    <a:ext uri="{9D8B030D-6E8A-4147-A177-3AD203B41FA5}">
                      <a16:colId xmlns:a16="http://schemas.microsoft.com/office/drawing/2014/main" xmlns="" val="4032001310"/>
                    </a:ext>
                  </a:extLst>
                </a:gridCol>
                <a:gridCol w="294895">
                  <a:extLst>
                    <a:ext uri="{9D8B030D-6E8A-4147-A177-3AD203B41FA5}">
                      <a16:colId xmlns:a16="http://schemas.microsoft.com/office/drawing/2014/main" xmlns="" val="3794575731"/>
                    </a:ext>
                  </a:extLst>
                </a:gridCol>
                <a:gridCol w="294895">
                  <a:extLst>
                    <a:ext uri="{9D8B030D-6E8A-4147-A177-3AD203B41FA5}">
                      <a16:colId xmlns:a16="http://schemas.microsoft.com/office/drawing/2014/main" xmlns="" val="2801144332"/>
                    </a:ext>
                  </a:extLst>
                </a:gridCol>
              </a:tblGrid>
              <a:tr h="1354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Level </a:t>
                      </a:r>
                      <a:endParaRPr lang="ko-KR" altLang="en-US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5765" marR="5765" marT="5765" marB="5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765" marR="5765" marT="5765" marB="5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765" marR="5765" marT="5765" marB="5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7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5765" marR="5765" marT="5765" marB="5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7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5765" marR="5765" marT="5765" marB="5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700" b="1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5765" marR="5765" marT="5765" marB="57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4013506"/>
                  </a:ext>
                </a:extLst>
              </a:tr>
              <a:tr h="1785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보압</a:t>
                      </a:r>
                      <a:r>
                        <a:rPr lang="ko-KR" altLang="en-US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(MPa)</a:t>
                      </a:r>
                      <a:endParaRPr lang="ko-KR" altLang="en-US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5765" marR="5765" marT="5765" marB="5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29.58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59.16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88.74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118.32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147.9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36011351"/>
                  </a:ext>
                </a:extLst>
              </a:tr>
              <a:tr h="1785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사출 속도 </a:t>
                      </a:r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(cc/s)</a:t>
                      </a:r>
                      <a:endParaRPr lang="ko-KR" altLang="en-US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5765" marR="5765" marT="5765" marB="5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180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240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300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20429980"/>
                  </a:ext>
                </a:extLst>
              </a:tr>
              <a:tr h="1785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금형 온도 </a:t>
                      </a:r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℃</a:t>
                      </a:r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5765" marR="5765" marT="5765" marB="5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25</a:t>
                      </a:r>
                      <a:endParaRPr lang="en-US" altLang="ko-KR" sz="700" b="0" i="0" u="none" strike="noStrike" kern="12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115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145</a:t>
                      </a:r>
                    </a:p>
                  </a:txBody>
                  <a:tcPr marL="3051" marR="3051" marT="305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330485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1B8D4F8-CD08-A7AA-52A2-29D56F5A5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945" y="2670264"/>
            <a:ext cx="2520091" cy="13462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86B9EB-6ED0-1BE7-B849-80C6B7F7A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990682"/>
            <a:ext cx="1552575" cy="1447143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xmlns="" id="{A69C31EE-ABE6-2FFB-7C0E-EA2433210D54}"/>
              </a:ext>
            </a:extLst>
          </p:cNvPr>
          <p:cNvGraphicFramePr>
            <a:graphicFrameLocks noGrp="1"/>
          </p:cNvGraphicFramePr>
          <p:nvPr/>
        </p:nvGraphicFramePr>
        <p:xfrm>
          <a:off x="1971675" y="5159302"/>
          <a:ext cx="2646523" cy="1078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57">
                  <a:extLst>
                    <a:ext uri="{9D8B030D-6E8A-4147-A177-3AD203B41FA5}">
                      <a16:colId xmlns:a16="http://schemas.microsoft.com/office/drawing/2014/main" xmlns="" val="2343769304"/>
                    </a:ext>
                  </a:extLst>
                </a:gridCol>
                <a:gridCol w="506170">
                  <a:extLst>
                    <a:ext uri="{9D8B030D-6E8A-4147-A177-3AD203B41FA5}">
                      <a16:colId xmlns:a16="http://schemas.microsoft.com/office/drawing/2014/main" xmlns="" val="4023351677"/>
                    </a:ext>
                  </a:extLst>
                </a:gridCol>
                <a:gridCol w="506170">
                  <a:extLst>
                    <a:ext uri="{9D8B030D-6E8A-4147-A177-3AD203B41FA5}">
                      <a16:colId xmlns:a16="http://schemas.microsoft.com/office/drawing/2014/main" xmlns="" val="1470300393"/>
                    </a:ext>
                  </a:extLst>
                </a:gridCol>
                <a:gridCol w="506170">
                  <a:extLst>
                    <a:ext uri="{9D8B030D-6E8A-4147-A177-3AD203B41FA5}">
                      <a16:colId xmlns:a16="http://schemas.microsoft.com/office/drawing/2014/main" xmlns="" val="2370461009"/>
                    </a:ext>
                  </a:extLst>
                </a:gridCol>
                <a:gridCol w="658656">
                  <a:extLst>
                    <a:ext uri="{9D8B030D-6E8A-4147-A177-3AD203B41FA5}">
                      <a16:colId xmlns:a16="http://schemas.microsoft.com/office/drawing/2014/main" xmlns="" val="2383326520"/>
                    </a:ext>
                  </a:extLst>
                </a:gridCol>
              </a:tblGrid>
              <a:tr h="195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Generation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금형 온도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사출 속도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보압</a:t>
                      </a:r>
                      <a:endParaRPr lang="ko-KR" altLang="en-US" sz="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CNN </a:t>
                      </a:r>
                      <a:r>
                        <a:rPr lang="ko-KR" altLang="en-US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예측모델</a:t>
                      </a:r>
                      <a:r>
                        <a:rPr lang="en-US" altLang="ko-KR" sz="600" b="1" kern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Filling rate</a:t>
                      </a:r>
                      <a:endParaRPr lang="ko-KR" altLang="en-US" sz="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598958"/>
                  </a:ext>
                </a:extLst>
              </a:tr>
              <a:tr h="176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291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66</a:t>
                      </a:r>
                      <a:endParaRPr lang="en-US" altLang="ko-KR" sz="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1.002318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4850704"/>
                  </a:ext>
                </a:extLst>
              </a:tr>
              <a:tr h="176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49</a:t>
                      </a:r>
                      <a:endParaRPr lang="en-US" altLang="ko-KR" sz="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1.001248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6037965"/>
                  </a:ext>
                </a:extLst>
              </a:tr>
              <a:tr h="176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ko-KR" altLang="en-US" sz="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0.999502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9433842"/>
                  </a:ext>
                </a:extLst>
              </a:tr>
              <a:tr h="176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  <a:endParaRPr lang="ko-KR" altLang="en-US" sz="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44</a:t>
                      </a:r>
                      <a:endParaRPr lang="en-US" altLang="ko-KR" sz="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1.000134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06080006"/>
                  </a:ext>
                </a:extLst>
              </a:tr>
              <a:tr h="176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245</a:t>
                      </a:r>
                      <a:endParaRPr lang="ko-KR" altLang="en-US" sz="600" b="1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kern="12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1.000067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9499025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CA35874E-F7CE-4615-5A68-E3C5BBA85AD7}"/>
              </a:ext>
            </a:extLst>
          </p:cNvPr>
          <p:cNvGraphicFramePr>
            <a:graphicFrameLocks noGrp="1"/>
          </p:cNvGraphicFramePr>
          <p:nvPr/>
        </p:nvGraphicFramePr>
        <p:xfrm>
          <a:off x="7831384" y="5590488"/>
          <a:ext cx="2013799" cy="463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931">
                  <a:extLst>
                    <a:ext uri="{9D8B030D-6E8A-4147-A177-3AD203B41FA5}">
                      <a16:colId xmlns:a16="http://schemas.microsoft.com/office/drawing/2014/main" xmlns="" val="2279437104"/>
                    </a:ext>
                  </a:extLst>
                </a:gridCol>
                <a:gridCol w="662434">
                  <a:extLst>
                    <a:ext uri="{9D8B030D-6E8A-4147-A177-3AD203B41FA5}">
                      <a16:colId xmlns:a16="http://schemas.microsoft.com/office/drawing/2014/main" xmlns="" val="3957815180"/>
                    </a:ext>
                  </a:extLst>
                </a:gridCol>
                <a:gridCol w="662434">
                  <a:extLst>
                    <a:ext uri="{9D8B030D-6E8A-4147-A177-3AD203B41FA5}">
                      <a16:colId xmlns:a16="http://schemas.microsoft.com/office/drawing/2014/main" xmlns="" val="2282743051"/>
                    </a:ext>
                  </a:extLst>
                </a:gridCol>
              </a:tblGrid>
              <a:tr h="254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실제 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Data /</a:t>
                      </a:r>
                    </a:p>
                    <a:p>
                      <a:pPr algn="ctr" latinLnBrk="1"/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가상 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Data</a:t>
                      </a:r>
                      <a:endParaRPr lang="ko-KR" altLang="en-US" sz="700" b="0" kern="120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36059" marR="36059" marT="18029" marB="1802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54case / 0case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36059" marR="36059" marT="18029" marB="1802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54case / 27case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36059" marR="36059" marT="18029" marB="18029" anchor="ctr">
                    <a:lnL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2227438"/>
                  </a:ext>
                </a:extLst>
              </a:tr>
              <a:tr h="2087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59" marR="36059" marT="18029" marB="1802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95.37 %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9646" marR="59646" marT="29823" marB="29823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95.46 %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9646" marR="59646" marT="29823" marB="29823" anchor="ctr">
                    <a:lnL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2348039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1D9BF776-67ED-78AF-0ECF-4F6351982157}"/>
              </a:ext>
            </a:extLst>
          </p:cNvPr>
          <p:cNvGraphicFramePr>
            <a:graphicFrameLocks noGrp="1"/>
          </p:cNvGraphicFramePr>
          <p:nvPr/>
        </p:nvGraphicFramePr>
        <p:xfrm>
          <a:off x="357847" y="2663915"/>
          <a:ext cx="4629660" cy="1382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380">
                  <a:extLst>
                    <a:ext uri="{9D8B030D-6E8A-4147-A177-3AD203B41FA5}">
                      <a16:colId xmlns:a16="http://schemas.microsoft.com/office/drawing/2014/main" xmlns="" val="2279437104"/>
                    </a:ext>
                  </a:extLst>
                </a:gridCol>
                <a:gridCol w="661380">
                  <a:extLst>
                    <a:ext uri="{9D8B030D-6E8A-4147-A177-3AD203B41FA5}">
                      <a16:colId xmlns:a16="http://schemas.microsoft.com/office/drawing/2014/main" xmlns="" val="3957815180"/>
                    </a:ext>
                  </a:extLst>
                </a:gridCol>
                <a:gridCol w="661380">
                  <a:extLst>
                    <a:ext uri="{9D8B030D-6E8A-4147-A177-3AD203B41FA5}">
                      <a16:colId xmlns:a16="http://schemas.microsoft.com/office/drawing/2014/main" xmlns="" val="1730619824"/>
                    </a:ext>
                  </a:extLst>
                </a:gridCol>
                <a:gridCol w="661380">
                  <a:extLst>
                    <a:ext uri="{9D8B030D-6E8A-4147-A177-3AD203B41FA5}">
                      <a16:colId xmlns:a16="http://schemas.microsoft.com/office/drawing/2014/main" xmlns="" val="2282743051"/>
                    </a:ext>
                  </a:extLst>
                </a:gridCol>
                <a:gridCol w="661380">
                  <a:extLst>
                    <a:ext uri="{9D8B030D-6E8A-4147-A177-3AD203B41FA5}">
                      <a16:colId xmlns:a16="http://schemas.microsoft.com/office/drawing/2014/main" xmlns="" val="1658447186"/>
                    </a:ext>
                  </a:extLst>
                </a:gridCol>
                <a:gridCol w="661380">
                  <a:extLst>
                    <a:ext uri="{9D8B030D-6E8A-4147-A177-3AD203B41FA5}">
                      <a16:colId xmlns:a16="http://schemas.microsoft.com/office/drawing/2014/main" xmlns="" val="2617924938"/>
                    </a:ext>
                  </a:extLst>
                </a:gridCol>
                <a:gridCol w="661380">
                  <a:extLst>
                    <a:ext uri="{9D8B030D-6E8A-4147-A177-3AD203B41FA5}">
                      <a16:colId xmlns:a16="http://schemas.microsoft.com/office/drawing/2014/main" xmlns="" val="303458807"/>
                    </a:ext>
                  </a:extLst>
                </a:gridCol>
              </a:tblGrid>
              <a:tr h="14527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Data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0058" marR="40058" marT="20029" marB="2002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RSM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회귀 식</a:t>
                      </a:r>
                    </a:p>
                  </a:txBody>
                  <a:tcPr marL="40058" marR="40058" marT="20029" marB="2002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55280" marR="55280" marT="27640" marB="276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ANN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40058" marR="40058" marT="20029" marB="2002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55280" marR="55280" marT="27640" marB="2764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CNN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40058" marR="40058" marT="20029" marB="2002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55280" marR="55280" marT="27640" marB="27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2227438"/>
                  </a:ext>
                </a:extLst>
              </a:tr>
              <a:tr h="255713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 Data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5280" marR="55280" marT="27640" marB="2764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Process Parameter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Feature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Process Parameter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Feature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Process Parameter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Feature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8723261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1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55.29 %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399" marR="46399" marT="23199" marB="2319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99.08 %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74.92 %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97.78 %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99.21 %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99.21 %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4013506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2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93.91 %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399" marR="46399" marT="23199" marB="2319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90.07 %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95.85 %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99.06 %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99.76 %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99.76 %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36011351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3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93.12 %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399" marR="46399" marT="23199" marB="2319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99.26 %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94.57 %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97.01 %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99.84 %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99.84 %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0429980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4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94.50 %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399" marR="46399" marT="23199" marB="2319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99.60 %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99.67 %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93.71 %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99.76 %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99.76 %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304859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Fold 5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89.28 %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399" marR="46399" marT="23199" marB="2319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99.66 %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99.16 %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98.00 %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99.78 %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99.78 %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9924877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85.22 %</a:t>
                      </a:r>
                      <a:endParaRPr lang="ko-KR" altLang="en-US" sz="7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6399" marR="46399" marT="23199" marB="2319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97.53 %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93.18 %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97.11 %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99.67 %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050" marR="28050" marT="14025" marB="140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99.67 %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4845" marR="34845" marT="17422" marB="174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234803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46329F4-F3B7-40E2-6C27-72C9A50D4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889" y="5317104"/>
            <a:ext cx="2908568" cy="11206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1A343E-7279-23D1-ED88-95BC7B119299}"/>
              </a:ext>
            </a:extLst>
          </p:cNvPr>
          <p:cNvSpPr txBox="1"/>
          <p:nvPr/>
        </p:nvSpPr>
        <p:spPr>
          <a:xfrm>
            <a:off x="1129131" y="4059071"/>
            <a:ext cx="2874640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예측 모델 예측 성능 비교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B3B49A-8225-A7C6-F822-82ACAB155D3A}"/>
              </a:ext>
            </a:extLst>
          </p:cNvPr>
          <p:cNvSpPr txBox="1"/>
          <p:nvPr/>
        </p:nvSpPr>
        <p:spPr>
          <a:xfrm>
            <a:off x="5676545" y="4059071"/>
            <a:ext cx="1155795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MAPE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그래프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FB5B6C9-28DD-4C97-ADAC-3C3135BF6335}"/>
              </a:ext>
            </a:extLst>
          </p:cNvPr>
          <p:cNvSpPr txBox="1"/>
          <p:nvPr/>
        </p:nvSpPr>
        <p:spPr>
          <a:xfrm>
            <a:off x="7067670" y="4059070"/>
            <a:ext cx="2874640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압력 시계열 데이터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AE1FC09-1B1D-1716-7178-3181E8E3E7DD}"/>
              </a:ext>
            </a:extLst>
          </p:cNvPr>
          <p:cNvSpPr txBox="1"/>
          <p:nvPr/>
        </p:nvSpPr>
        <p:spPr>
          <a:xfrm>
            <a:off x="1081506" y="6422362"/>
            <a:ext cx="2874640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Genetic Algorithm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구조 및 결과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A4B9D1D-EF4C-104A-B6D2-493839CDF289}"/>
              </a:ext>
            </a:extLst>
          </p:cNvPr>
          <p:cNvSpPr txBox="1"/>
          <p:nvPr/>
        </p:nvSpPr>
        <p:spPr>
          <a:xfrm>
            <a:off x="5924550" y="6422362"/>
            <a:ext cx="3165571" cy="29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VAE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구조 및 품질 예측 모델 성능 비교 결과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0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167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냉장고 </a:t>
            </a: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LQC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소음 </a:t>
            </a:r>
            <a:r>
              <a:rPr kumimoji="0"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검사 </a:t>
            </a:r>
            <a:endParaRPr kumimoji="0" lang="en-US" altLang="ko-KR" sz="2000" dirty="0" smtClean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데이터가 지수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(index)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 변환되면서 시간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정보등의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정보 손실이 발생하여 저주파 대역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이상음과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특정 고주파 대역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징징거림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붕 뜨는 소리 등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의 불량 검출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어려웠습니다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Deep Learning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기반 검사에서는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데이터를 주파수 별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음압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지수로 변환하는 게 아니라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음압과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주파수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시간을 모두 표현 할 수 있는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Spectrogram Feature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 변환하여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 정보를 유지</a:t>
            </a:r>
            <a:endParaRPr kumimoji="0" lang="en-US" altLang="ko-KR" sz="1400" dirty="0">
              <a:solidFill>
                <a:schemeClr val="accent1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6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냉장고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LQC (Line Quality Control)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소음 검사 </a:t>
            </a:r>
            <a:endParaRPr kumimoji="0" lang="en-US" altLang="ko-KR" sz="2000" b="1" dirty="0"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6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65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냉장고 </a:t>
            </a: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LQC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소음 </a:t>
            </a:r>
            <a:r>
              <a:rPr kumimoji="0"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검사 </a:t>
            </a:r>
            <a:endParaRPr kumimoji="0" lang="en-US" altLang="ko-KR" sz="2000" dirty="0" smtClean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데이터가 지수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(index)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 변환되면서 시간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정보등의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정보 손실이 발생하여 저주파 대역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이상음과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특정 고주파 대역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징징거림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붕 뜨는 소리 등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의 불량 검출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어려웠습니다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Deep Learning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기반 검사에서는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데이터를 주파수 별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음압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지수로 변환하는 게 아니라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음압과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주파수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시간을 모두 표현 할 수 있는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Spectrogram Feature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 변환하여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 정보를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유지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Sound </a:t>
            </a:r>
            <a:r>
              <a:rPr kumimoji="0" lang="en-US" altLang="ko-KR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Signal Feature Issue - Spectrogram </a:t>
            </a:r>
            <a:r>
              <a:rPr kumimoji="0" lang="ko-KR" altLang="en-US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변환</a:t>
            </a:r>
            <a:endParaRPr lang="en-US" altLang="ko-KR" sz="2000" dirty="0"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  -</a:t>
            </a:r>
            <a:r>
              <a:rPr lang="en-US" altLang="ko-KR" sz="14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Sound Signal Feature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   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Sound Signal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의 원시적 신호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(Raw Signal)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는 초당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25000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개를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샘플링하여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얻어진 결과 입니다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다시 말해 소리의 크기 값은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0.00004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초에 한 번씩 취득됩니다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. (4 x 10^-5).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이 때문에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데이터 샘플 하나의 의미는 매우 짧은 시간의 정보를 가지고 있고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오직 진폭 정보만을 가지고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주파수 정보는 전혀 가지고 있지 않습니다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. 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따라서 이를 일정 범위의 정보로 확대하며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추가 정보를 보유할 수 있도록 가공할 필요가 있습니다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Spectrogram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은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음압과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시간 정보로만 구성되어 주파수 특성을 알기 힘든 원시 데이터 정보를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time segment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마다의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Fourier Transform (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혹은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Cosine Transform)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기반으로 주파수적 특징을 추출하여 주파수 특성을 갖게 하며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time segment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를 사용함으로써 주파수 분포가 시간에 따라 어떻게 변하는지 표현이 가능합니다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Spectrogram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에서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x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축은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time, y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축은 대체로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frequency,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밝기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혹은 색상 정도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는 스펙트럼 크기 정보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(dB)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를 의미합니다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 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우리는 여러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spectrogram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기법 중 시행착오 끝에 성능이 가장 좋았던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Feature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인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Mel spectrogram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을 사용하였습니다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accent1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7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냉장고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LQC (Line Quality Control)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소음 검사 </a:t>
            </a:r>
            <a:endParaRPr kumimoji="0" lang="en-US" altLang="ko-KR" sz="2000" b="1" dirty="0"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059"/>
          <a:stretch/>
        </p:blipFill>
        <p:spPr>
          <a:xfrm>
            <a:off x="767535" y="850860"/>
            <a:ext cx="8730609" cy="23075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930" y="4535495"/>
            <a:ext cx="4007895" cy="16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613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en-US" altLang="ko-KR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Class Imbalance Issue - </a:t>
            </a:r>
            <a:r>
              <a:rPr kumimoji="0" lang="en-US" altLang="ko-KR" sz="2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Data Augmentation </a:t>
            </a:r>
            <a:r>
              <a:rPr kumimoji="0" lang="ko-KR" altLang="en-US" sz="2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적용 및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결과</a:t>
            </a:r>
            <a:endParaRPr kumimoji="0" lang="en-US" altLang="ko-KR" sz="2000" dirty="0" smtClean="0">
              <a:solidFill>
                <a:prstClr val="black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Class Imbalance</a:t>
            </a:r>
          </a:p>
          <a:p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 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제품 생산라인은 불량품에 비해 양품이 많기 때문에 불량 유형별로 충분한 데이터를 확보하기가 어렵습니다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 Augmentation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적용 전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  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Augmentation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을 적용하기 전에는 아래와 같이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OK sample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의 개수와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NG sample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의 개수가 굉장히 큰 차이를 보이는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imbalance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한 상황이었습니다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/>
            </a:r>
            <a:b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</a:b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실제로 이 데이터를 그대로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AI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모델을 사용해서 예측을 진행한 경우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NG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에 대한 검출 성능이 상당히 낮았습니다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</a:p>
          <a:p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-  Augmentation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적용 전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  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Augmentation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을 적용한 결과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모든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NG class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의 개수가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OK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와 동일하게 생성되었습니다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Validation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성능을 보시면 위의 결과에 비해 크게 개선이 되었고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모든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NG class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에 대해서 검출이 진행되고 있습니다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- Spectrogram Augmentation Methods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Spectrogram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은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Sound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정보를 시각화한 데이터로 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x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축과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y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축의 정보가 시간 및 주파수에 대한 의미를 </a:t>
            </a:r>
            <a:r>
              <a:rPr kumimoji="0"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가짐이미지를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회전하거나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좌우나 앞뒤를 뒤집는 일반적인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image augmentation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방법을 사용하기에는 정보 손실을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야기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kumimoji="0"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SpecAug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(Masking)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SpecAug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는 단순하게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Spectrogram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의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Time, Frequency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축의 일부를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masking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하는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Augmentation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기법입니다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아래의 예시처럼 이미지의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x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축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(time)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혹은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y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축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(frequency)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를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masking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하여 새로운 이미지를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생성</a:t>
            </a:r>
            <a:endParaRPr kumimoji="0"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 </a:t>
            </a:r>
            <a:r>
              <a:rPr kumimoji="0"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Mixup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  <a:sym typeface="Wingdings" panose="05000000000000000000" pitchFamily="2" charset="2"/>
              </a:rPr>
              <a:t> Augmentation</a:t>
            </a:r>
            <a:endParaRPr kumimoji="0"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두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Spectrogram image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와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Label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을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0~1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사이의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lambda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값을 통해 선형 결합하는 기법입니다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이 때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보통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lambda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값은 베타 분포에서 추출합니다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이 방법은 굉장히 단순하지만 모델의 일반화 성능도 좋아지고 잘못된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Label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이 있어도 모델을 더 강건하게 학습되도록 하는 효과를 얻을 수 있습니다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endParaRPr kumimoji="0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8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냉장고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LQC (Line Quality Control)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소음 검사 </a:t>
            </a:r>
            <a:endParaRPr kumimoji="0" lang="en-US" altLang="ko-KR" sz="2000" b="1" dirty="0"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77525" y="1790817"/>
            <a:ext cx="4626293" cy="963930"/>
            <a:chOff x="632520" y="4086168"/>
            <a:chExt cx="6638925" cy="13832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20" y="4086168"/>
              <a:ext cx="6638925" cy="9429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41A343E-7279-23D1-ED88-95BC7B119299}"/>
                </a:ext>
              </a:extLst>
            </p:cNvPr>
            <p:cNvSpPr txBox="1"/>
            <p:nvPr/>
          </p:nvSpPr>
          <p:spPr>
            <a:xfrm>
              <a:off x="1633116" y="5018942"/>
              <a:ext cx="4637730" cy="450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Data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Augmentation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적용 전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Class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분포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624473" y="1651643"/>
            <a:ext cx="4506060" cy="1110471"/>
            <a:chOff x="5489458" y="4113287"/>
            <a:chExt cx="4506060" cy="111047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9458" y="4113287"/>
              <a:ext cx="4506060" cy="7450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41A343E-7279-23D1-ED88-95BC7B119299}"/>
                </a:ext>
              </a:extLst>
            </p:cNvPr>
            <p:cNvSpPr txBox="1"/>
            <p:nvPr/>
          </p:nvSpPr>
          <p:spPr>
            <a:xfrm>
              <a:off x="5613499" y="4909826"/>
              <a:ext cx="431536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Data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Augmentation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적용 전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NG Class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별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Recall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53529" y="2955718"/>
            <a:ext cx="4400965" cy="897900"/>
            <a:chOff x="677525" y="5406166"/>
            <a:chExt cx="4400965" cy="89790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525" y="5406166"/>
              <a:ext cx="4400965" cy="5950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41A343E-7279-23D1-ED88-95BC7B119299}"/>
                </a:ext>
              </a:extLst>
            </p:cNvPr>
            <p:cNvSpPr txBox="1"/>
            <p:nvPr/>
          </p:nvSpPr>
          <p:spPr>
            <a:xfrm>
              <a:off x="1262120" y="5990134"/>
              <a:ext cx="3231773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Data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Augmentation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적용 후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Class </a:t>
              </a:r>
              <a:r>
                <a:rPr lang="ko-KR" altLang="en-US" sz="1200" dirty="0" smtClean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분포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93060" y="2990582"/>
            <a:ext cx="3892685" cy="900737"/>
            <a:chOff x="5601855" y="5403329"/>
            <a:chExt cx="3892685" cy="900737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1855" y="5403329"/>
              <a:ext cx="3892685" cy="61365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41A343E-7279-23D1-ED88-95BC7B119299}"/>
                </a:ext>
              </a:extLst>
            </p:cNvPr>
            <p:cNvSpPr txBox="1"/>
            <p:nvPr/>
          </p:nvSpPr>
          <p:spPr>
            <a:xfrm>
              <a:off x="5748514" y="5990134"/>
              <a:ext cx="341556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Data Augmentation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적용 후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NG Class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별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HY견고딕" panose="02030600000101010101" pitchFamily="18" charset="-127"/>
                  <a:cs typeface="Arial" panose="020B0604020202020204" pitchFamily="34" charset="0"/>
                </a:rPr>
                <a:t>Recall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974076" y="2990582"/>
            <a:ext cx="3272607" cy="1405102"/>
            <a:chOff x="1190356" y="3513171"/>
            <a:chExt cx="4330080" cy="185913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0356" y="3513171"/>
              <a:ext cx="4330080" cy="147131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41A343E-7279-23D1-ED88-95BC7B119299}"/>
                </a:ext>
              </a:extLst>
            </p:cNvPr>
            <p:cNvSpPr txBox="1"/>
            <p:nvPr/>
          </p:nvSpPr>
          <p:spPr>
            <a:xfrm>
              <a:off x="1739509" y="5079017"/>
              <a:ext cx="3231773" cy="29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b="1" dirty="0" err="1"/>
                <a:t>SpecAug</a:t>
              </a:r>
              <a:r>
                <a:rPr lang="en-US" altLang="ko-KR" sz="1200" b="1" dirty="0"/>
                <a:t> (Masking)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2481788" y="5090737"/>
            <a:ext cx="4249538" cy="1520117"/>
            <a:chOff x="2425180" y="4526154"/>
            <a:chExt cx="5128012" cy="183435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25180" y="4526154"/>
              <a:ext cx="5128012" cy="15685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141A343E-7279-23D1-ED88-95BC7B119299}"/>
                </a:ext>
              </a:extLst>
            </p:cNvPr>
            <p:cNvSpPr txBox="1"/>
            <p:nvPr/>
          </p:nvSpPr>
          <p:spPr>
            <a:xfrm>
              <a:off x="3647855" y="6067228"/>
              <a:ext cx="2442524" cy="29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200" b="1" dirty="0" err="1"/>
                <a:t>Mixup</a:t>
              </a:r>
              <a:r>
                <a:rPr lang="en-US" altLang="ko-KR" sz="1200" b="1" dirty="0"/>
                <a:t> Augmentation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7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221855" y="690564"/>
            <a:ext cx="9546680" cy="1674305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▌</a:t>
            </a:r>
            <a:r>
              <a:rPr kumimoji="0"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냉장고 </a:t>
            </a:r>
            <a:r>
              <a:rPr kumimoji="0" lang="en-US" altLang="ko-KR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LQC </a:t>
            </a:r>
            <a:r>
              <a:rPr kumimoji="0" lang="ko-KR" altLang="en-US" sz="2000" dirty="0" smtClean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소음 </a:t>
            </a:r>
            <a:r>
              <a:rPr kumimoji="0" lang="ko-KR" altLang="en-US" sz="2000" dirty="0">
                <a:solidFill>
                  <a:prstClr val="black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검사 </a:t>
            </a:r>
            <a:endParaRPr kumimoji="0" lang="en-US" altLang="ko-KR" sz="2000" dirty="0" smtClean="0">
              <a:solidFill>
                <a:prstClr val="black"/>
              </a:solidFill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 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-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데이터가 지수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(index)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 변환되면서 시간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정보등의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정보 손실이 발생하여 저주파 대역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이상음과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특정 고주파 대역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(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징징거림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붕 뜨는 소리 등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)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의 불량 검출 </a:t>
            </a:r>
            <a:r>
              <a:rPr kumimoji="0"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어려웠습니다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.</a:t>
            </a:r>
          </a:p>
          <a:p>
            <a:pPr lvl="0" eaLnBrk="1" hangingPunct="1">
              <a:lnSpc>
                <a:spcPct val="130000"/>
              </a:lnSpc>
              <a:defRPr/>
            </a:pP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- Deep Learning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기반 검사에서는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데이터를 주파수 별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음압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지수로 변환하는 게 아니라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음압과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주파수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,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시간을 모두 표현 할 수 있는 </a:t>
            </a:r>
            <a:r>
              <a:rPr kumimoji="0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Spectrogram Feature 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로 변환하여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음원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rPr>
              <a:t> 데이터 정보를 유지</a:t>
            </a:r>
            <a:endParaRPr kumimoji="0" lang="en-US" altLang="ko-KR" sz="1400" dirty="0">
              <a:solidFill>
                <a:schemeClr val="accent1"/>
              </a:solidFill>
              <a:latin typeface="Arial" panose="020B0604020202020204" pitchFamily="34" charset="0"/>
              <a:ea typeface="HY견고딕" pitchFamily="18" charset="-127"/>
              <a:cs typeface="Arial" panose="020B0604020202020204" pitchFamily="34" charset="0"/>
            </a:endParaRPr>
          </a:p>
        </p:txBody>
      </p:sp>
      <p:sp>
        <p:nvSpPr>
          <p:cNvPr id="42" name="슬라이드 번호 개체 틀 4"/>
          <p:cNvSpPr txBox="1">
            <a:spLocks/>
          </p:cNvSpPr>
          <p:nvPr/>
        </p:nvSpPr>
        <p:spPr>
          <a:xfrm>
            <a:off x="8811001" y="6652021"/>
            <a:ext cx="1097253" cy="20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r"/>
            <a:fld id="{579C7F6E-DCF1-4C89-B2BB-E3364144743A}" type="slidenum">
              <a:rPr lang="ko-KR" altLang="en-US" sz="1600" b="1" i="1" smtClean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pPr algn="r"/>
              <a:t>9</a:t>
            </a:fld>
            <a:r>
              <a:rPr lang="en-US" altLang="ko-KR" sz="1600" b="1" i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59672DE-6DC6-89B2-6ABC-4B5A2C00AC3A}"/>
              </a:ext>
            </a:extLst>
          </p:cNvPr>
          <p:cNvSpPr txBox="1"/>
          <p:nvPr/>
        </p:nvSpPr>
        <p:spPr>
          <a:xfrm>
            <a:off x="199186" y="60064"/>
            <a:ext cx="10292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냉장고 </a:t>
            </a:r>
            <a:r>
              <a:rPr kumimoji="0" lang="en-US" altLang="ko-KR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LQC (Line Quality Control) </a:t>
            </a:r>
            <a:r>
              <a:rPr kumimoji="0" lang="ko-KR" altLang="en-US" sz="2000" b="1" dirty="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소음 검사 </a:t>
            </a:r>
            <a:endParaRPr kumimoji="0" lang="en-US" altLang="ko-KR" sz="2000" b="1" dirty="0">
              <a:latin typeface="Arial" panose="020B0604020202020204" pitchFamily="34" charset="0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6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336058</TotalTime>
  <Words>2099</Words>
  <Application>Microsoft Office PowerPoint</Application>
  <PresentationFormat>A4 용지(210x297mm)</PresentationFormat>
  <Paragraphs>495</Paragraphs>
  <Slides>21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HY견고딕</vt:lpstr>
      <vt:lpstr>LG스마트체 Regular</vt:lpstr>
      <vt:lpstr>굴림</vt:lpstr>
      <vt:lpstr>맑은 고딕</vt:lpstr>
      <vt:lpstr>Arial</vt:lpstr>
      <vt:lpstr>Arial Narrow</vt:lpstr>
      <vt:lpstr>Calibri</vt:lpstr>
      <vt:lpstr>Cambria Math</vt:lpstr>
      <vt:lpstr>Wingdings</vt:lpstr>
      <vt:lpstr>2_디자인 사용자 지정</vt:lpstr>
      <vt:lpstr>1_Office 테마</vt:lpstr>
      <vt:lpstr>4_디자인 사용자 지정</vt:lpstr>
      <vt:lpstr>3_디자인 사용자 지정</vt:lpstr>
      <vt:lpstr>5_디자인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XP</dc:creator>
  <cp:lastModifiedBy>구본상/연구원/AI빅데이터담당(bonsang.koo@lge.com)</cp:lastModifiedBy>
  <cp:revision>11532</cp:revision>
  <cp:lastPrinted>2021-06-13T22:25:45Z</cp:lastPrinted>
  <dcterms:created xsi:type="dcterms:W3CDTF">2010-10-20T05:46:04Z</dcterms:created>
  <dcterms:modified xsi:type="dcterms:W3CDTF">2024-07-24T07:11:56Z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6ed9fc-fefc-4a0c-a6d6-10cf236c0d4f_Enabled">
    <vt:lpwstr>true</vt:lpwstr>
  </property>
  <property fmtid="{D5CDD505-2E9C-101B-9397-08002B2CF9AE}" pid="3" name="MSIP_Label_cc6ed9fc-fefc-4a0c-a6d6-10cf236c0d4f_SetDate">
    <vt:lpwstr>2024-07-24T07:11:55Z</vt:lpwstr>
  </property>
  <property fmtid="{D5CDD505-2E9C-101B-9397-08002B2CF9AE}" pid="4" name="MSIP_Label_cc6ed9fc-fefc-4a0c-a6d6-10cf236c0d4f_Method">
    <vt:lpwstr>Standard</vt:lpwstr>
  </property>
  <property fmtid="{D5CDD505-2E9C-101B-9397-08002B2CF9AE}" pid="5" name="MSIP_Label_cc6ed9fc-fefc-4a0c-a6d6-10cf236c0d4f_Name">
    <vt:lpwstr>Internal use only</vt:lpwstr>
  </property>
  <property fmtid="{D5CDD505-2E9C-101B-9397-08002B2CF9AE}" pid="6" name="MSIP_Label_cc6ed9fc-fefc-4a0c-a6d6-10cf236c0d4f_SiteId">
    <vt:lpwstr>5069cde4-642a-45c0-8094-d0c2dec10be3</vt:lpwstr>
  </property>
  <property fmtid="{D5CDD505-2E9C-101B-9397-08002B2CF9AE}" pid="7" name="MSIP_Label_cc6ed9fc-fefc-4a0c-a6d6-10cf236c0d4f_ActionId">
    <vt:lpwstr>e72569e6-75a8-4fa4-a298-e982d4061049</vt:lpwstr>
  </property>
  <property fmtid="{D5CDD505-2E9C-101B-9397-08002B2CF9AE}" pid="8" name="MSIP_Label_cc6ed9fc-fefc-4a0c-a6d6-10cf236c0d4f_ContentBits">
    <vt:lpwstr>1</vt:lpwstr>
  </property>
</Properties>
</file>